
<file path=[Content_Types].xml><?xml version="1.0" encoding="utf-8"?>
<Types xmlns="http://schemas.openxmlformats.org/package/2006/content-types"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slides/slide94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s/slide65.xml" ContentType="application/vnd.openxmlformats-officedocument.presentationml.slide+xml"/>
  <Override PartName="/ppt/slides/slide83.xml" ContentType="application/vnd.openxmlformats-officedocument.presentationml.slide+xml"/>
  <Override PartName="/ppt/slides/slide102.xml" ContentType="application/vnd.openxmlformats-officedocument.presentationml.slide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slides/slide72.xml" ContentType="application/vnd.openxmlformats-officedocument.presentationml.slide+xml"/>
  <Override PartName="/ppt/slides/slide90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xml" ContentType="application/xml"/>
  <Override PartName="/ppt/slides/slide14.xml" ContentType="application/vnd.openxmlformats-officedocument.presentationml.slide+xml"/>
  <Override PartName="/ppt/slides/slide32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colors8.xml" ContentType="application/vnd.openxmlformats-officedocument.drawingml.diagramColors+xml"/>
  <Override PartName="/ppt/slides/slide99.xml" ContentType="application/vnd.openxmlformats-officedocument.presentationml.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rawing7.xml" ContentType="application/vnd.ms-office.drawingml.diagramDrawing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slides/slide77.xml" ContentType="application/vnd.openxmlformats-officedocument.presentationml.slide+xml"/>
  <Override PartName="/ppt/slides/slide88.xml" ContentType="application/vnd.openxmlformats-officedocument.presentationml.slide+xml"/>
  <Override PartName="/ppt/slides/slide107.xml" ContentType="application/vnd.openxmlformats-officedocument.presentationml.slide+xml"/>
  <Override PartName="/ppt/viewProps.xml" ContentType="application/vnd.openxmlformats-officedocument.presentationml.viewProps+xml"/>
  <Override PartName="/ppt/diagrams/colors4.xml" ContentType="application/vnd.openxmlformats-officedocument.drawingml.diagramColors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48.xml" ContentType="application/vnd.openxmlformats-officedocument.presentationml.slide+xml"/>
  <Override PartName="/ppt/slides/slide66.xml" ContentType="application/vnd.openxmlformats-officedocument.presentationml.slide+xml"/>
  <Override PartName="/ppt/slides/slide95.xml" ContentType="application/vnd.openxmlformats-officedocument.presentationml.slide+xml"/>
  <Override PartName="/ppt/slides/slide103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3.xml" ContentType="application/vnd.openxmlformats-officedocument.presentationml.notesSlide+xml"/>
  <Override PartName="/ppt/diagrams/drawing3.xml" ContentType="application/vnd.ms-office.drawingml.diagramDrawing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55.xml" ContentType="application/vnd.openxmlformats-officedocument.presentationml.slide+xml"/>
  <Override PartName="/ppt/slides/slide7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33.xml" ContentType="application/vnd.openxmlformats-officedocument.presentationml.slide+xml"/>
  <Override PartName="/ppt/slides/slide44.xml" ContentType="application/vnd.openxmlformats-officedocument.presentationml.slide+xml"/>
  <Override PartName="/ppt/slides/slide62.xml" ContentType="application/vnd.openxmlformats-officedocument.presentationml.slide+xml"/>
  <Override PartName="/ppt/slides/slide80.xml" ContentType="application/vnd.openxmlformats-officedocument.presentationml.slide+xml"/>
  <Override PartName="/ppt/slides/slide91.xml" ContentType="application/vnd.openxmlformats-officedocument.presentationml.slide+xml"/>
  <Override PartName="/ppt/slides/slide110.xml" ContentType="application/vnd.openxmlformats-officedocument.presentationml.slide+xml"/>
  <Override PartName="/ppt/slideLayouts/slideLayout3.xml" ContentType="application/vnd.openxmlformats-officedocument.presentationml.slideLayout+xml"/>
  <Default Extension="emf" ContentType="image/x-emf"/>
  <Override PartName="/ppt/presentation.xml" ContentType="application/vnd.openxmlformats-officedocument.presentationml.presentation.main+xml"/>
  <Override PartName="/ppt/slides/slide22.xml" ContentType="application/vnd.openxmlformats-officedocument.presentationml.slide+xml"/>
  <Override PartName="/ppt/slides/slide51.xml" ContentType="application/vnd.openxmlformats-officedocument.presentationml.slide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40.xml" ContentType="application/vnd.openxmlformats-officedocument.presentationml.slide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slideLayouts/slideLayout10.xml" ContentType="application/vnd.openxmlformats-officedocument.presentationml.slideLayout+xml"/>
  <Default Extension="gif" ContentType="image/gif"/>
  <Override PartName="/ppt/diagrams/layout2.xml" ContentType="application/vnd.openxmlformats-officedocument.drawingml.diagramLayout+xml"/>
  <Default Extension="vml" ContentType="application/vnd.openxmlformats-officedocument.vmlDrawing"/>
  <Override PartName="/ppt/diagrams/drawing8.xml" ContentType="application/vnd.ms-office.drawingml.diagramDrawing+xml"/>
  <Override PartName="/ppt/slides/slide89.xml" ContentType="application/vnd.openxmlformats-officedocument.presentationml.slide+xml"/>
  <Override PartName="/ppt/slides/slide108.xml" ContentType="application/vnd.openxmlformats-officedocument.presentationml.slide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slides/slide49.xml" ContentType="application/vnd.openxmlformats-officedocument.presentationml.slide+xml"/>
  <Override PartName="/ppt/slides/slide78.xml" ContentType="application/vnd.openxmlformats-officedocument.presentationml.slide+xml"/>
  <Override PartName="/ppt/slides/slide96.xml" ContentType="application/vnd.openxmlformats-officedocument.presentationml.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ppt/diagrams/drawing4.xml" ContentType="application/vnd.ms-office.drawingml.diagramDrawing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s/slide67.xml" ContentType="application/vnd.openxmlformats-officedocument.presentationml.slide+xml"/>
  <Override PartName="/ppt/slides/slide85.xml" ContentType="application/vnd.openxmlformats-officedocument.presentationml.slide+xml"/>
  <Override PartName="/ppt/slides/slide104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s/slide74.xml" ContentType="application/vnd.openxmlformats-officedocument.presentationml.slide+xml"/>
  <Override PartName="/ppt/slides/slide92.xml" ContentType="application/vnd.openxmlformats-officedocument.presentationml.slide+xml"/>
  <Override PartName="/ppt/slides/slide111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slides/slide81.xml" ContentType="application/vnd.openxmlformats-officedocument.presentationml.slide+xml"/>
  <Override PartName="/ppt/slides/slide100.xml" ContentType="application/vnd.openxmlformats-officedocument.presentationml.slide+xml"/>
  <Default Extension="xls" ContentType="application/vnd.ms-excel"/>
  <Default Extension="rels" ContentType="application/vnd.openxmlformats-package.relationships+xml"/>
  <Override PartName="/ppt/slides/slide23.xml" ContentType="application/vnd.openxmlformats-officedocument.presentationml.slide+xml"/>
  <Override PartName="/ppt/slides/slide41.xml" ContentType="application/vnd.openxmlformats-officedocument.presentationml.slide+xml"/>
  <Override PartName="/ppt/slides/slide70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2.xml" ContentType="application/vnd.openxmlformats-officedocument.presentationml.slide+xml"/>
  <Override PartName="/ppt/slides/slide30.xml" ContentType="application/vnd.openxmlformats-officedocument.presentationml.slide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rawing9.xml" ContentType="application/vnd.ms-office.drawingml.diagramDrawing+xml"/>
  <Override PartName="/ppt/slides/slide79.xml" ContentType="application/vnd.openxmlformats-officedocument.presentationml.slide+xml"/>
  <Override PartName="/ppt/slides/slide109.xml" ContentType="application/vnd.openxmlformats-officedocument.presentationml.slide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68.xml" ContentType="application/vnd.openxmlformats-officedocument.presentationml.slide+xml"/>
  <Override PartName="/ppt/slides/slide97.xml" ContentType="application/vnd.openxmlformats-officedocument.presentationml.slide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notesSlides/notesSlide5.xml" ContentType="application/vnd.openxmlformats-officedocument.presentationml.notesSlide+xml"/>
  <Override PartName="/ppt/diagrams/drawing5.xml" ContentType="application/vnd.ms-office.drawingml.diagramDrawing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57.xml" ContentType="application/vnd.openxmlformats-officedocument.presentationml.slide+xml"/>
  <Override PartName="/ppt/slides/slide75.xml" ContentType="application/vnd.openxmlformats-officedocument.presentationml.slide+xml"/>
  <Override PartName="/ppt/slides/slide86.xml" ContentType="application/vnd.openxmlformats-officedocument.presentationml.slide+xml"/>
  <Override PartName="/ppt/slides/slide105.xml" ContentType="application/vnd.openxmlformats-officedocument.presentationml.slide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46.xml" ContentType="application/vnd.openxmlformats-officedocument.presentationml.slide+xml"/>
  <Override PartName="/ppt/slides/slide64.xml" ContentType="application/vnd.openxmlformats-officedocument.presentationml.slide+xml"/>
  <Override PartName="/ppt/slides/slide93.xml" ContentType="application/vnd.openxmlformats-officedocument.presentationml.slide+xml"/>
  <Override PartName="/ppt/slides/slide101.xml" ContentType="application/vnd.openxmlformats-officedocument.presentationml.slide+xml"/>
  <Override PartName="/ppt/slideLayouts/slideLayout5.xml" ContentType="application/vnd.openxmlformats-officedocument.presentationml.slideLayout+xml"/>
  <Override PartName="/ppt/diagrams/drawing1.xml" ContentType="application/vnd.ms-office.drawingml.diagramDrawing+xml"/>
  <Override PartName="/ppt/slides/slide24.xml" ContentType="application/vnd.openxmlformats-officedocument.presentationml.slide+xml"/>
  <Override PartName="/ppt/slides/slide35.xml" ContentType="application/vnd.openxmlformats-officedocument.presentationml.slide+xml"/>
  <Override PartName="/ppt/slides/slide53.xml" ContentType="application/vnd.openxmlformats-officedocument.presentationml.slide+xml"/>
  <Override PartName="/ppt/slides/slide71.xml" ContentType="application/vnd.openxmlformats-officedocument.presentationml.slide+xml"/>
  <Override PartName="/ppt/slides/slide82.xml" ContentType="application/vnd.openxmlformats-officedocument.presentationml.slide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slides/slide13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data9.xml" ContentType="application/vnd.openxmlformats-officedocument.drawingml.diagramData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diagrams/layout4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slides/slide98.xml" ContentType="application/vnd.openxmlformats-officedocument.presentationml.slide+xml"/>
  <Override PartName="/ppt/notesSlides/notesSlide6.xml" ContentType="application/vnd.openxmlformats-officedocument.presentationml.notesSlide+xml"/>
  <Override PartName="/ppt/diagrams/drawing6.xml" ContentType="application/vnd.ms-office.drawingml.diagramDrawing+xml"/>
  <Override PartName="/ppt/slides/slide8.xml" ContentType="application/vnd.openxmlformats-officedocument.presentationml.slide+xml"/>
  <Override PartName="/ppt/slides/slide69.xml" ContentType="application/vnd.openxmlformats-officedocument.presentationml.slide+xml"/>
  <Override PartName="/ppt/slides/slide87.xml" ContentType="application/vnd.openxmlformats-officedocument.presentationml.slide+xml"/>
  <Override PartName="/ppt/slides/slide106.xml" ContentType="application/vnd.openxmlformats-officedocument.presentationml.slide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quickStyle6.xml" ContentType="application/vnd.openxmlformats-officedocument.drawingml.diagramStyle+xml"/>
  <Override PartName="/ppt/slides/slide29.xml" ContentType="application/vnd.openxmlformats-officedocument.presentationml.slide+xml"/>
  <Override PartName="/ppt/slides/slide76.xml" ContentType="application/vnd.openxmlformats-officedocument.presentationml.slide+xml"/>
  <Override PartName="/ppt/diagrams/drawing2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3"/>
  </p:notesMasterIdLst>
  <p:sldIdLst>
    <p:sldId id="256" r:id="rId2"/>
    <p:sldId id="505" r:id="rId3"/>
    <p:sldId id="407" r:id="rId4"/>
    <p:sldId id="408" r:id="rId5"/>
    <p:sldId id="556" r:id="rId6"/>
    <p:sldId id="523" r:id="rId7"/>
    <p:sldId id="524" r:id="rId8"/>
    <p:sldId id="525" r:id="rId9"/>
    <p:sldId id="526" r:id="rId10"/>
    <p:sldId id="527" r:id="rId11"/>
    <p:sldId id="528" r:id="rId12"/>
    <p:sldId id="529" r:id="rId13"/>
    <p:sldId id="530" r:id="rId14"/>
    <p:sldId id="531" r:id="rId15"/>
    <p:sldId id="532" r:id="rId16"/>
    <p:sldId id="533" r:id="rId17"/>
    <p:sldId id="534" r:id="rId18"/>
    <p:sldId id="535" r:id="rId19"/>
    <p:sldId id="549" r:id="rId20"/>
    <p:sldId id="550" r:id="rId21"/>
    <p:sldId id="536" r:id="rId22"/>
    <p:sldId id="537" r:id="rId23"/>
    <p:sldId id="538" r:id="rId24"/>
    <p:sldId id="540" r:id="rId25"/>
    <p:sldId id="541" r:id="rId26"/>
    <p:sldId id="542" r:id="rId27"/>
    <p:sldId id="543" r:id="rId28"/>
    <p:sldId id="544" r:id="rId29"/>
    <p:sldId id="545" r:id="rId30"/>
    <p:sldId id="548" r:id="rId31"/>
    <p:sldId id="546" r:id="rId32"/>
    <p:sldId id="444" r:id="rId33"/>
    <p:sldId id="388" r:id="rId34"/>
    <p:sldId id="417" r:id="rId35"/>
    <p:sldId id="410" r:id="rId36"/>
    <p:sldId id="471" r:id="rId37"/>
    <p:sldId id="412" r:id="rId38"/>
    <p:sldId id="507" r:id="rId39"/>
    <p:sldId id="411" r:id="rId40"/>
    <p:sldId id="414" r:id="rId41"/>
    <p:sldId id="413" r:id="rId42"/>
    <p:sldId id="429" r:id="rId43"/>
    <p:sldId id="508" r:id="rId44"/>
    <p:sldId id="509" r:id="rId45"/>
    <p:sldId id="506" r:id="rId46"/>
    <p:sldId id="510" r:id="rId47"/>
    <p:sldId id="511" r:id="rId48"/>
    <p:sldId id="512" r:id="rId49"/>
    <p:sldId id="513" r:id="rId50"/>
    <p:sldId id="514" r:id="rId51"/>
    <p:sldId id="515" r:id="rId52"/>
    <p:sldId id="516" r:id="rId53"/>
    <p:sldId id="445" r:id="rId54"/>
    <p:sldId id="446" r:id="rId55"/>
    <p:sldId id="447" r:id="rId56"/>
    <p:sldId id="448" r:id="rId57"/>
    <p:sldId id="434" r:id="rId58"/>
    <p:sldId id="440" r:id="rId59"/>
    <p:sldId id="431" r:id="rId60"/>
    <p:sldId id="430" r:id="rId61"/>
    <p:sldId id="432" r:id="rId62"/>
    <p:sldId id="442" r:id="rId63"/>
    <p:sldId id="453" r:id="rId64"/>
    <p:sldId id="454" r:id="rId65"/>
    <p:sldId id="455" r:id="rId66"/>
    <p:sldId id="456" r:id="rId67"/>
    <p:sldId id="457" r:id="rId68"/>
    <p:sldId id="458" r:id="rId69"/>
    <p:sldId id="459" r:id="rId70"/>
    <p:sldId id="460" r:id="rId71"/>
    <p:sldId id="461" r:id="rId72"/>
    <p:sldId id="462" r:id="rId73"/>
    <p:sldId id="485" r:id="rId74"/>
    <p:sldId id="486" r:id="rId75"/>
    <p:sldId id="487" r:id="rId76"/>
    <p:sldId id="489" r:id="rId77"/>
    <p:sldId id="466" r:id="rId78"/>
    <p:sldId id="468" r:id="rId79"/>
    <p:sldId id="286" r:id="rId80"/>
    <p:sldId id="371" r:id="rId81"/>
    <p:sldId id="380" r:id="rId82"/>
    <p:sldId id="381" r:id="rId83"/>
    <p:sldId id="284" r:id="rId84"/>
    <p:sldId id="342" r:id="rId85"/>
    <p:sldId id="439" r:id="rId86"/>
    <p:sldId id="450" r:id="rId87"/>
    <p:sldId id="498" r:id="rId88"/>
    <p:sldId id="499" r:id="rId89"/>
    <p:sldId id="500" r:id="rId90"/>
    <p:sldId id="501" r:id="rId91"/>
    <p:sldId id="517" r:id="rId92"/>
    <p:sldId id="551" r:id="rId93"/>
    <p:sldId id="552" r:id="rId94"/>
    <p:sldId id="553" r:id="rId95"/>
    <p:sldId id="520" r:id="rId96"/>
    <p:sldId id="554" r:id="rId97"/>
    <p:sldId id="555" r:id="rId98"/>
    <p:sldId id="490" r:id="rId99"/>
    <p:sldId id="491" r:id="rId100"/>
    <p:sldId id="492" r:id="rId101"/>
    <p:sldId id="493" r:id="rId102"/>
    <p:sldId id="494" r:id="rId103"/>
    <p:sldId id="495" r:id="rId104"/>
    <p:sldId id="521" r:id="rId105"/>
    <p:sldId id="522" r:id="rId106"/>
    <p:sldId id="502" r:id="rId107"/>
    <p:sldId id="503" r:id="rId108"/>
    <p:sldId id="504" r:id="rId109"/>
    <p:sldId id="557" r:id="rId110"/>
    <p:sldId id="558" r:id="rId111"/>
    <p:sldId id="335" r:id="rId1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CF1AB2-1976-4502-BF36-3FF5EA218861}" styleName="Средний стиль 4 -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tableStyles" Target="tableStyles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slide" Target="slides/slide101.xml"/><Relationship Id="rId110" Type="http://schemas.openxmlformats.org/officeDocument/2006/relationships/slide" Target="slides/slide109.xml"/><Relationship Id="rId115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presProps" Target="pres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&#1055;&#1077;&#1090;&#1088;\Desktop\&#1056;&#1072;&#1073;&#1086;&#1090;&#1072;\&#1056;&#1072;&#1073;&#1086;&#1090;&#1072;\&#1055;&#1080;&#1089;&#1100;&#1084;&#1072;\&#1056;&#1050;&#1044;&#1053;\&#1044;&#1086;&#1082;&#1083;&#1072;&#1076;%20&#1085;&#1072;%20&#1056;&#1050;&#1044;&#1053;%20&#1072;&#1074;&#1075;&#1091;&#1089;&#1090;\&#1054;&#1088;&#1080;&#1077;&#1085;&#1090;&#1080;&#1088;\1\&#1057;&#1088;&#1072;&#1074;&#1085;&#1077;&#1085;&#1080;&#1077;%20&#1052;&#1080;&#1085;&#1080;&#1089;&#1090;&#1077;&#1088;&#1089;&#1090;&#1074;&#1072;%20&#1080;%20&#1088;&#1072;&#1081;&#1086;&#1085;&#1099;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chart>
    <c:title>
      <c:tx>
        <c:rich>
          <a:bodyPr rot="0" spcFirstLastPara="1" vertOverflow="ellipsis" vert="horz" wrap="square" anchor="ctr" anchorCtr="1"/>
          <a:lstStyle/>
          <a:p>
            <a:pPr algn="ctr" rtl="0">
              <a:defRPr sz="1920" b="0" i="0" u="none" strike="noStrike" kern="1200" spc="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r>
              <a:rPr lang="ru-RU"/>
              <a:t>Сравнение количества респондентов мониторинга в разрезе 2019 и 2020 годов</a:t>
            </a:r>
          </a:p>
        </c:rich>
      </c:tx>
      <c:spPr>
        <a:noFill/>
        <a:ln>
          <a:noFill/>
        </a:ln>
        <a:effectLst/>
      </c:spPr>
    </c:title>
    <c:plotArea>
      <c:layout/>
      <c:barChart>
        <c:barDir val="col"/>
        <c:grouping val="clustered"/>
        <c:ser>
          <c:idx val="0"/>
          <c:order val="0"/>
          <c:tx>
            <c:strRef>
              <c:f>Лист1!$A$3</c:f>
              <c:strCache>
                <c:ptCount val="1"/>
                <c:pt idx="0">
                  <c:v>ИТОГО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dPt>
            <c:idx val="0"/>
            <c:spPr>
              <a:solidFill>
                <a:srgbClr val="00CC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EE00-47D3-9C1B-B8F69C8FF36E}"/>
              </c:ext>
            </c:extLst>
          </c:dPt>
          <c:dPt>
            <c:idx val="2"/>
            <c:spPr>
              <a:solidFill>
                <a:srgbClr val="00CC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EE00-47D3-9C1B-B8F69C8FF36E}"/>
              </c:ext>
            </c:extLst>
          </c:dPt>
          <c:dPt>
            <c:idx val="4"/>
            <c:spPr>
              <a:solidFill>
                <a:srgbClr val="00CC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5-EE00-47D3-9C1B-B8F69C8FF36E}"/>
              </c:ext>
            </c:extLst>
          </c:dPt>
          <c:dPt>
            <c:idx val="6"/>
            <c:spPr>
              <a:solidFill>
                <a:srgbClr val="00CC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7-EE00-47D3-9C1B-B8F69C8FF36E}"/>
              </c:ext>
            </c:extLst>
          </c:dPt>
          <c:dPt>
            <c:idx val="8"/>
            <c:spPr>
              <a:solidFill>
                <a:srgbClr val="00CC99"/>
              </a:solidFill>
              <a:ln>
                <a:noFill/>
              </a:ln>
              <a:effectLst/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EE00-47D3-9C1B-B8F69C8FF36E}"/>
              </c:ext>
            </c:extLst>
          </c:dPt>
          <c:dLbls>
            <c:dLbl>
              <c:idx val="0"/>
              <c:layout>
                <c:manualLayout>
                  <c:x val="0"/>
                  <c:y val="9.1899970836978716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1-EE00-47D3-9C1B-B8F69C8FF36E}"/>
                </c:ext>
              </c:extLst>
            </c:dLbl>
            <c:dLbl>
              <c:idx val="1"/>
              <c:layout>
                <c:manualLayout>
                  <c:x val="0"/>
                  <c:y val="9.1899970836978716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A-EE00-47D3-9C1B-B8F69C8FF36E}"/>
                </c:ext>
              </c:extLst>
            </c:dLbl>
            <c:dLbl>
              <c:idx val="2"/>
              <c:layout>
                <c:manualLayout>
                  <c:x val="-2.7777777777777957E-3"/>
                  <c:y val="1.9899023038786861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3-EE00-47D3-9C1B-B8F69C8FF36E}"/>
                </c:ext>
              </c:extLst>
            </c:dLbl>
            <c:dLbl>
              <c:idx val="3"/>
              <c:layout>
                <c:manualLayout>
                  <c:x val="-5.0925337632080507E-17"/>
                  <c:y val="1.385790317876923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B-EE00-47D3-9C1B-B8F69C8FF36E}"/>
                </c:ext>
              </c:extLst>
            </c:dLbl>
            <c:dLbl>
              <c:idx val="4"/>
              <c:layout>
                <c:manualLayout>
                  <c:x val="-5.0925337632080507E-17"/>
                  <c:y val="1.543562263050444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5-EE00-47D3-9C1B-B8F69C8FF36E}"/>
                </c:ext>
              </c:extLst>
            </c:dLbl>
            <c:dLbl>
              <c:idx val="5"/>
              <c:layout>
                <c:manualLayout>
                  <c:x val="0"/>
                  <c:y val="1.3037693205016045E-2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C-EE00-47D3-9C1B-B8F69C8FF36E}"/>
                </c:ext>
              </c:extLst>
            </c:dLbl>
            <c:dLbl>
              <c:idx val="6"/>
              <c:layout>
                <c:manualLayout>
                  <c:x val="0"/>
                  <c:y val="8.0136337124525267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7-EE00-47D3-9C1B-B8F69C8FF36E}"/>
                </c:ext>
              </c:extLst>
            </c:dLbl>
            <c:dLbl>
              <c:idx val="7"/>
              <c:layout>
                <c:manualLayout>
                  <c:x val="-2.7777777777777957E-3"/>
                  <c:y val="2.3745990084572855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D-EE00-47D3-9C1B-B8F69C8FF36E}"/>
                </c:ext>
              </c:extLst>
            </c:dLbl>
            <c:dLbl>
              <c:idx val="8"/>
              <c:layout>
                <c:manualLayout>
                  <c:x val="-1.0185067526416097E-16"/>
                  <c:y val="4.5603674540682527E-3"/>
                </c:manualLayout>
              </c:layout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9-EE00-47D3-9C1B-B8F69C8FF36E}"/>
                </c:ext>
              </c:extLst>
            </c:dLbl>
            <c:dLbl>
              <c:idx val="9"/>
              <c:layout>
                <c:manualLayout>
                  <c:x val="-1.0185067526416097E-16"/>
                  <c:y val="9.1899970836978716E-3"/>
                </c:manualLayout>
              </c:layout>
              <c:tx>
                <c:rich>
                  <a:bodyPr/>
                  <a:lstStyle/>
                  <a:p>
                    <a:r>
                      <a:rPr lang="ru-RU" dirty="0" smtClean="0"/>
                      <a:t>1401</a:t>
                    </a:r>
                    <a:endParaRPr lang="en-US" dirty="0"/>
                  </a:p>
                </c:rich>
              </c:tx>
              <c:dLblPos val="outEnd"/>
              <c:showVal val="1"/>
              <c:extLst xmlns:c16r2="http://schemas.microsoft.com/office/drawing/2015/06/chart">
                <c:ext xmlns:c15="http://schemas.microsoft.com/office/drawing/2012/chart" uri="{CE6537A1-D6FC-4f65-9D91-7224C49458BB}">
                  <c15:layout/>
                </c:ext>
                <c:ext xmlns:c16="http://schemas.microsoft.com/office/drawing/2014/chart" uri="{C3380CC4-5D6E-409C-BE32-E72D297353CC}">
                  <c16:uniqueId val="{0000000E-EE00-47D3-9C1B-B8F69C8FF36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rgbClr val="002060"/>
                    </a:solidFill>
                    <a:latin typeface="Times New Roman" panose="02020603050405020304" pitchFamily="18" charset="0"/>
                    <a:ea typeface="+mn-ea"/>
                    <a:cs typeface="Times New Roman" panose="02020603050405020304" pitchFamily="18" charset="0"/>
                  </a:defRPr>
                </a:pPr>
                <a:endParaRPr lang="ru-RU"/>
              </a:p>
            </c:txPr>
            <c:dLblPos val="inEnd"/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multiLvlStrRef>
              <c:f>Лист1!$B$1:$K$2</c:f>
              <c:multiLvlStrCache>
                <c:ptCount val="10"/>
                <c:lvl>
                  <c:pt idx="0">
                    <c:v>2019</c:v>
                  </c:pt>
                  <c:pt idx="1">
                    <c:v>2020</c:v>
                  </c:pt>
                  <c:pt idx="2">
                    <c:v>2019</c:v>
                  </c:pt>
                  <c:pt idx="3">
                    <c:v>2020</c:v>
                  </c:pt>
                  <c:pt idx="4">
                    <c:v>2019</c:v>
                  </c:pt>
                  <c:pt idx="5">
                    <c:v>2020</c:v>
                  </c:pt>
                  <c:pt idx="6">
                    <c:v>2019</c:v>
                  </c:pt>
                  <c:pt idx="7">
                    <c:v>2020</c:v>
                  </c:pt>
                  <c:pt idx="8">
                    <c:v>2019</c:v>
                  </c:pt>
                  <c:pt idx="9">
                    <c:v>2020</c:v>
                  </c:pt>
                </c:lvl>
                <c:lvl>
                  <c:pt idx="0">
                    <c:v>МинОбр</c:v>
                  </c:pt>
                  <c:pt idx="2">
                    <c:v>МинМол</c:v>
                  </c:pt>
                  <c:pt idx="4">
                    <c:v>МинТруд</c:v>
                  </c:pt>
                  <c:pt idx="6">
                    <c:v>МинЗдрав</c:v>
                  </c:pt>
                  <c:pt idx="8">
                    <c:v>ИТОГО</c:v>
                  </c:pt>
                </c:lvl>
              </c:multiLvlStrCache>
            </c:multiLvlStrRef>
          </c:cat>
          <c:val>
            <c:numRef>
              <c:f>Лист1!$B$3:$K$3</c:f>
              <c:numCache>
                <c:formatCode>General</c:formatCode>
                <c:ptCount val="10"/>
                <c:pt idx="0">
                  <c:v>772</c:v>
                </c:pt>
                <c:pt idx="1">
                  <c:v>1037</c:v>
                </c:pt>
                <c:pt idx="2">
                  <c:v>84</c:v>
                </c:pt>
                <c:pt idx="3">
                  <c:v>92</c:v>
                </c:pt>
                <c:pt idx="4">
                  <c:v>188</c:v>
                </c:pt>
                <c:pt idx="5">
                  <c:v>136</c:v>
                </c:pt>
                <c:pt idx="6">
                  <c:v>112</c:v>
                </c:pt>
                <c:pt idx="7">
                  <c:v>121</c:v>
                </c:pt>
                <c:pt idx="8">
                  <c:v>1156</c:v>
                </c:pt>
                <c:pt idx="9">
                  <c:v>1376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F-EE00-47D3-9C1B-B8F69C8FF36E}"/>
            </c:ext>
          </c:extLst>
        </c:ser>
        <c:dLbls>
          <c:showVal val="1"/>
        </c:dLbls>
        <c:gapWidth val="75"/>
        <c:overlap val="40"/>
        <c:axId val="80441344"/>
        <c:axId val="80442880"/>
      </c:barChart>
      <c:catAx>
        <c:axId val="80441344"/>
        <c:scaling>
          <c:orientation val="minMax"/>
        </c:scaling>
        <c:axPos val="b"/>
        <c:numFmt formatCode="General" sourceLinked="1"/>
        <c:maj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rgbClr val="002060"/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pPr>
            <a:endParaRPr lang="ru-RU"/>
          </a:p>
        </c:txPr>
        <c:crossAx val="80442880"/>
        <c:crosses val="autoZero"/>
        <c:auto val="1"/>
        <c:lblAlgn val="ctr"/>
        <c:lblOffset val="100"/>
      </c:catAx>
      <c:valAx>
        <c:axId val="80442880"/>
        <c:scaling>
          <c:orientation val="minMax"/>
        </c:scaling>
        <c:delete val="1"/>
        <c:axPos val="l"/>
        <c:numFmt formatCode="General" sourceLinked="1"/>
        <c:majorTickMark val="none"/>
        <c:tickLblPos val="none"/>
        <c:crossAx val="804413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</c:chart>
  <c:spPr>
    <a:noFill/>
    <a:ln>
      <a:noFill/>
    </a:ln>
    <a:effectLst/>
  </c:spPr>
  <c:txPr>
    <a:bodyPr/>
    <a:lstStyle/>
    <a:p>
      <a:pPr>
        <a:defRPr sz="1600">
          <a:solidFill>
            <a:srgbClr val="002060"/>
          </a:solidFill>
          <a:latin typeface="Times New Roman" panose="02020603050405020304" pitchFamily="18" charset="0"/>
          <a:cs typeface="Times New Roman" panose="02020603050405020304" pitchFamily="18" charset="0"/>
        </a:defRPr>
      </a:pPr>
      <a:endParaRPr lang="ru-RU"/>
    </a:p>
  </c:txPr>
  <c:externalData r:id="rId1"/>
</c:chartSpace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471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1.png"/><Relationship Id="rId2" Type="http://schemas.openxmlformats.org/officeDocument/2006/relationships/image" Target="../media/image521.png"/><Relationship Id="rId1" Type="http://schemas.openxmlformats.org/officeDocument/2006/relationships/image" Target="../media/image51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2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C9DBB-1EF4-44CF-91F5-347C21A2AA45}" type="doc">
      <dgm:prSet loTypeId="urn:microsoft.com/office/officeart/2005/8/layout/cycle6" loCatId="relationship" qsTypeId="urn:microsoft.com/office/officeart/2005/8/quickstyle/3d2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932D734B-CBFD-423C-A016-8A6043849101}">
      <dgm:prSet phldrT="[Текст]" custT="1"/>
      <dgm:spPr/>
      <dgm:t>
        <a:bodyPr/>
        <a:lstStyle/>
        <a:p>
          <a:r>
            <a:rPr lang="ru-RU" sz="1600" dirty="0" smtClean="0"/>
            <a:t>Контекстуальный</a:t>
          </a:r>
          <a:endParaRPr lang="ru-RU" sz="1600" dirty="0"/>
        </a:p>
      </dgm:t>
    </dgm:pt>
    <dgm:pt modelId="{DF42BC97-F744-49D4-A665-126F6E2F3650}" type="parTrans" cxnId="{18097BC6-B546-40ED-848D-9BDD80AA6BF7}">
      <dgm:prSet/>
      <dgm:spPr/>
      <dgm:t>
        <a:bodyPr/>
        <a:lstStyle/>
        <a:p>
          <a:endParaRPr lang="ru-RU"/>
        </a:p>
      </dgm:t>
    </dgm:pt>
    <dgm:pt modelId="{F1F77428-C3F3-4EAE-8076-40441755DC11}" type="sibTrans" cxnId="{18097BC6-B546-40ED-848D-9BDD80AA6BF7}">
      <dgm:prSet/>
      <dgm:spPr/>
      <dgm:t>
        <a:bodyPr/>
        <a:lstStyle/>
        <a:p>
          <a:endParaRPr lang="ru-RU"/>
        </a:p>
      </dgm:t>
    </dgm:pt>
    <dgm:pt modelId="{D1D8B9D7-2B0B-4B17-B026-BF7F59DBDA4E}">
      <dgm:prSet phldrT="[Текст]" custT="1"/>
      <dgm:spPr/>
      <dgm:t>
        <a:bodyPr/>
        <a:lstStyle/>
        <a:p>
          <a:r>
            <a:rPr lang="ru-RU" sz="1600" dirty="0" smtClean="0"/>
            <a:t>Организационный</a:t>
          </a:r>
          <a:endParaRPr lang="ru-RU" sz="1600" dirty="0"/>
        </a:p>
      </dgm:t>
    </dgm:pt>
    <dgm:pt modelId="{C77FF4F0-A4A7-4A4B-9194-E7E962AB1EDD}" type="parTrans" cxnId="{09ED16EF-8345-4101-A715-4269528A2641}">
      <dgm:prSet/>
      <dgm:spPr/>
      <dgm:t>
        <a:bodyPr/>
        <a:lstStyle/>
        <a:p>
          <a:endParaRPr lang="ru-RU"/>
        </a:p>
      </dgm:t>
    </dgm:pt>
    <dgm:pt modelId="{AA4B1DDC-0E7F-4BB3-9113-10CC41805461}" type="sibTrans" cxnId="{09ED16EF-8345-4101-A715-4269528A2641}">
      <dgm:prSet/>
      <dgm:spPr/>
      <dgm:t>
        <a:bodyPr/>
        <a:lstStyle/>
        <a:p>
          <a:endParaRPr lang="ru-RU"/>
        </a:p>
      </dgm:t>
    </dgm:pt>
    <dgm:pt modelId="{F40B1FD2-4632-4305-8A92-583916142E1E}">
      <dgm:prSet phldrT="[Текст]" custT="1"/>
      <dgm:spPr/>
      <dgm:t>
        <a:bodyPr/>
        <a:lstStyle/>
        <a:p>
          <a:r>
            <a:rPr lang="ru-RU" sz="1600" dirty="0" smtClean="0"/>
            <a:t>Методологический</a:t>
          </a:r>
          <a:endParaRPr lang="ru-RU" sz="1600" dirty="0"/>
        </a:p>
      </dgm:t>
    </dgm:pt>
    <dgm:pt modelId="{B8F8DD3F-3866-47C3-8627-4CC00F5BACF4}" type="parTrans" cxnId="{5560EF2D-69FD-45FB-9EDC-5BBDE9F37B71}">
      <dgm:prSet/>
      <dgm:spPr/>
      <dgm:t>
        <a:bodyPr/>
        <a:lstStyle/>
        <a:p>
          <a:endParaRPr lang="ru-RU"/>
        </a:p>
      </dgm:t>
    </dgm:pt>
    <dgm:pt modelId="{CF9DCDB0-83CA-49E2-9139-53DD66A5507E}" type="sibTrans" cxnId="{5560EF2D-69FD-45FB-9EDC-5BBDE9F37B71}">
      <dgm:prSet/>
      <dgm:spPr/>
      <dgm:t>
        <a:bodyPr/>
        <a:lstStyle/>
        <a:p>
          <a:endParaRPr lang="ru-RU"/>
        </a:p>
      </dgm:t>
    </dgm:pt>
    <dgm:pt modelId="{BB67DAEB-EBB6-4887-BA93-561A35F96032}">
      <dgm:prSet phldrT="[Текст]" custT="1"/>
      <dgm:spPr/>
      <dgm:t>
        <a:bodyPr/>
        <a:lstStyle/>
        <a:p>
          <a:r>
            <a:rPr lang="ru-RU" sz="1600" dirty="0" smtClean="0"/>
            <a:t>Инструментальный</a:t>
          </a:r>
          <a:endParaRPr lang="ru-RU" sz="1600" dirty="0"/>
        </a:p>
      </dgm:t>
    </dgm:pt>
    <dgm:pt modelId="{318F78DA-A810-4096-849A-C364A94A54AE}" type="parTrans" cxnId="{CFF6EAFB-F8AD-43EB-A016-74EAB5DD3375}">
      <dgm:prSet/>
      <dgm:spPr/>
      <dgm:t>
        <a:bodyPr/>
        <a:lstStyle/>
        <a:p>
          <a:endParaRPr lang="ru-RU"/>
        </a:p>
      </dgm:t>
    </dgm:pt>
    <dgm:pt modelId="{FDA0EC1F-2132-48C5-8E2A-1886512AA915}" type="sibTrans" cxnId="{CFF6EAFB-F8AD-43EB-A016-74EAB5DD3375}">
      <dgm:prSet/>
      <dgm:spPr/>
      <dgm:t>
        <a:bodyPr/>
        <a:lstStyle/>
        <a:p>
          <a:endParaRPr lang="ru-RU"/>
        </a:p>
      </dgm:t>
    </dgm:pt>
    <dgm:pt modelId="{1C0452D4-7108-4255-9104-3D07A317959F}">
      <dgm:prSet phldrT="[Текст]" custT="1"/>
      <dgm:spPr/>
      <dgm:t>
        <a:bodyPr/>
        <a:lstStyle/>
        <a:p>
          <a:r>
            <a:rPr lang="ru-RU" sz="1600" dirty="0" err="1" smtClean="0"/>
            <a:t>Компетентностный</a:t>
          </a:r>
          <a:endParaRPr lang="ru-RU" sz="1600" dirty="0"/>
        </a:p>
      </dgm:t>
    </dgm:pt>
    <dgm:pt modelId="{5F12A33F-9060-4687-93A4-48AD9A7D0959}" type="parTrans" cxnId="{0A231F4F-81A4-43F6-B6A8-696C7AA08DDC}">
      <dgm:prSet/>
      <dgm:spPr/>
      <dgm:t>
        <a:bodyPr/>
        <a:lstStyle/>
        <a:p>
          <a:endParaRPr lang="ru-RU"/>
        </a:p>
      </dgm:t>
    </dgm:pt>
    <dgm:pt modelId="{6A6BB92F-5E02-4572-8A4D-22CE043C0114}" type="sibTrans" cxnId="{0A231F4F-81A4-43F6-B6A8-696C7AA08DDC}">
      <dgm:prSet/>
      <dgm:spPr/>
      <dgm:t>
        <a:bodyPr/>
        <a:lstStyle/>
        <a:p>
          <a:endParaRPr lang="ru-RU"/>
        </a:p>
      </dgm:t>
    </dgm:pt>
    <dgm:pt modelId="{A4E795B9-09D4-4CDA-97A9-E44A866AA360}" type="pres">
      <dgm:prSet presAssocID="{6CCC9DBB-1EF4-44CF-91F5-347C21A2AA45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1AEFE6-ECB6-46CB-8A70-61E61BCE2906}" type="pres">
      <dgm:prSet presAssocID="{932D734B-CBFD-423C-A016-8A6043849101}" presName="node" presStyleLbl="node1" presStyleIdx="0" presStyleCnt="5" custScaleX="13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DEA66A-8751-4A3C-B3F0-89CD7FB7C888}" type="pres">
      <dgm:prSet presAssocID="{932D734B-CBFD-423C-A016-8A6043849101}" presName="spNode" presStyleCnt="0"/>
      <dgm:spPr/>
    </dgm:pt>
    <dgm:pt modelId="{F4328C1C-4886-495B-8BF6-B4E0E97D0430}" type="pres">
      <dgm:prSet presAssocID="{F1F77428-C3F3-4EAE-8076-40441755DC11}" presName="sibTrans" presStyleLbl="sibTrans1D1" presStyleIdx="0" presStyleCnt="5"/>
      <dgm:spPr/>
      <dgm:t>
        <a:bodyPr/>
        <a:lstStyle/>
        <a:p>
          <a:endParaRPr lang="ru-RU"/>
        </a:p>
      </dgm:t>
    </dgm:pt>
    <dgm:pt modelId="{966815F9-1873-4F47-8589-48AF178E2DB0}" type="pres">
      <dgm:prSet presAssocID="{D1D8B9D7-2B0B-4B17-B026-BF7F59DBDA4E}" presName="node" presStyleLbl="node1" presStyleIdx="1" presStyleCnt="5" custScaleX="13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B644C4F-A03F-4765-AE98-E84FFC82B5F0}" type="pres">
      <dgm:prSet presAssocID="{D1D8B9D7-2B0B-4B17-B026-BF7F59DBDA4E}" presName="spNode" presStyleCnt="0"/>
      <dgm:spPr/>
    </dgm:pt>
    <dgm:pt modelId="{EE0FE8CE-4D7A-4766-AE66-F8091139BD73}" type="pres">
      <dgm:prSet presAssocID="{AA4B1DDC-0E7F-4BB3-9113-10CC41805461}" presName="sibTrans" presStyleLbl="sibTrans1D1" presStyleIdx="1" presStyleCnt="5"/>
      <dgm:spPr/>
      <dgm:t>
        <a:bodyPr/>
        <a:lstStyle/>
        <a:p>
          <a:endParaRPr lang="ru-RU"/>
        </a:p>
      </dgm:t>
    </dgm:pt>
    <dgm:pt modelId="{23B32B16-CDD3-4836-926A-4578D2A9276A}" type="pres">
      <dgm:prSet presAssocID="{F40B1FD2-4632-4305-8A92-583916142E1E}" presName="node" presStyleLbl="node1" presStyleIdx="2" presStyleCnt="5" custScaleX="13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AC6BF3-63C9-48EE-A2B4-A4ED5E8D50E7}" type="pres">
      <dgm:prSet presAssocID="{F40B1FD2-4632-4305-8A92-583916142E1E}" presName="spNode" presStyleCnt="0"/>
      <dgm:spPr/>
    </dgm:pt>
    <dgm:pt modelId="{FBC3B04C-C2E7-49B8-860B-7BB14CB15AE7}" type="pres">
      <dgm:prSet presAssocID="{CF9DCDB0-83CA-49E2-9139-53DD66A5507E}" presName="sibTrans" presStyleLbl="sibTrans1D1" presStyleIdx="2" presStyleCnt="5"/>
      <dgm:spPr/>
      <dgm:t>
        <a:bodyPr/>
        <a:lstStyle/>
        <a:p>
          <a:endParaRPr lang="ru-RU"/>
        </a:p>
      </dgm:t>
    </dgm:pt>
    <dgm:pt modelId="{1F205629-8364-4672-B275-A3DACEC5CD41}" type="pres">
      <dgm:prSet presAssocID="{BB67DAEB-EBB6-4887-BA93-561A35F96032}" presName="node" presStyleLbl="node1" presStyleIdx="3" presStyleCnt="5" custScaleX="13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2504C6-0127-4B80-80DA-F9CA23A3E100}" type="pres">
      <dgm:prSet presAssocID="{BB67DAEB-EBB6-4887-BA93-561A35F96032}" presName="spNode" presStyleCnt="0"/>
      <dgm:spPr/>
    </dgm:pt>
    <dgm:pt modelId="{B844D34F-72C3-4B79-9A1C-4C67B760EF02}" type="pres">
      <dgm:prSet presAssocID="{FDA0EC1F-2132-48C5-8E2A-1886512AA915}" presName="sibTrans" presStyleLbl="sibTrans1D1" presStyleIdx="3" presStyleCnt="5"/>
      <dgm:spPr/>
      <dgm:t>
        <a:bodyPr/>
        <a:lstStyle/>
        <a:p>
          <a:endParaRPr lang="ru-RU"/>
        </a:p>
      </dgm:t>
    </dgm:pt>
    <dgm:pt modelId="{97AE82FC-F52F-4BED-9295-3197A859C046}" type="pres">
      <dgm:prSet presAssocID="{1C0452D4-7108-4255-9104-3D07A317959F}" presName="node" presStyleLbl="node1" presStyleIdx="4" presStyleCnt="5" custScaleX="13560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9B36DE-966D-40FE-A271-F907D1214631}" type="pres">
      <dgm:prSet presAssocID="{1C0452D4-7108-4255-9104-3D07A317959F}" presName="spNode" presStyleCnt="0"/>
      <dgm:spPr/>
    </dgm:pt>
    <dgm:pt modelId="{DE821194-08F7-4EE1-A7C8-1A228BA40F93}" type="pres">
      <dgm:prSet presAssocID="{6A6BB92F-5E02-4572-8A4D-22CE043C0114}" presName="sibTrans" presStyleLbl="sibTrans1D1" presStyleIdx="4" presStyleCnt="5"/>
      <dgm:spPr/>
      <dgm:t>
        <a:bodyPr/>
        <a:lstStyle/>
        <a:p>
          <a:endParaRPr lang="ru-RU"/>
        </a:p>
      </dgm:t>
    </dgm:pt>
  </dgm:ptLst>
  <dgm:cxnLst>
    <dgm:cxn modelId="{C463F7F4-3E67-4D41-A502-B916D9797BE0}" type="presOf" srcId="{CF9DCDB0-83CA-49E2-9139-53DD66A5507E}" destId="{FBC3B04C-C2E7-49B8-860B-7BB14CB15AE7}" srcOrd="0" destOrd="0" presId="urn:microsoft.com/office/officeart/2005/8/layout/cycle6"/>
    <dgm:cxn modelId="{18097BC6-B546-40ED-848D-9BDD80AA6BF7}" srcId="{6CCC9DBB-1EF4-44CF-91F5-347C21A2AA45}" destId="{932D734B-CBFD-423C-A016-8A6043849101}" srcOrd="0" destOrd="0" parTransId="{DF42BC97-F744-49D4-A665-126F6E2F3650}" sibTransId="{F1F77428-C3F3-4EAE-8076-40441755DC11}"/>
    <dgm:cxn modelId="{F3A5DB13-0406-4923-B918-514964EBFFEA}" type="presOf" srcId="{6A6BB92F-5E02-4572-8A4D-22CE043C0114}" destId="{DE821194-08F7-4EE1-A7C8-1A228BA40F93}" srcOrd="0" destOrd="0" presId="urn:microsoft.com/office/officeart/2005/8/layout/cycle6"/>
    <dgm:cxn modelId="{0DA5270A-E02A-47A6-B2E9-CCC299E289FE}" type="presOf" srcId="{BB67DAEB-EBB6-4887-BA93-561A35F96032}" destId="{1F205629-8364-4672-B275-A3DACEC5CD41}" srcOrd="0" destOrd="0" presId="urn:microsoft.com/office/officeart/2005/8/layout/cycle6"/>
    <dgm:cxn modelId="{3612DBC9-4B16-4CFC-894E-9F95A8B7374C}" type="presOf" srcId="{FDA0EC1F-2132-48C5-8E2A-1886512AA915}" destId="{B844D34F-72C3-4B79-9A1C-4C67B760EF02}" srcOrd="0" destOrd="0" presId="urn:microsoft.com/office/officeart/2005/8/layout/cycle6"/>
    <dgm:cxn modelId="{46C1F2AE-F4F2-4A3E-B514-A9A088910DED}" type="presOf" srcId="{F1F77428-C3F3-4EAE-8076-40441755DC11}" destId="{F4328C1C-4886-495B-8BF6-B4E0E97D0430}" srcOrd="0" destOrd="0" presId="urn:microsoft.com/office/officeart/2005/8/layout/cycle6"/>
    <dgm:cxn modelId="{60107BF3-3F62-49B5-A1B9-1B639F9980D2}" type="presOf" srcId="{AA4B1DDC-0E7F-4BB3-9113-10CC41805461}" destId="{EE0FE8CE-4D7A-4766-AE66-F8091139BD73}" srcOrd="0" destOrd="0" presId="urn:microsoft.com/office/officeart/2005/8/layout/cycle6"/>
    <dgm:cxn modelId="{DCDBA6D1-9522-4747-ACAD-EFDD5F9B63BA}" type="presOf" srcId="{D1D8B9D7-2B0B-4B17-B026-BF7F59DBDA4E}" destId="{966815F9-1873-4F47-8589-48AF178E2DB0}" srcOrd="0" destOrd="0" presId="urn:microsoft.com/office/officeart/2005/8/layout/cycle6"/>
    <dgm:cxn modelId="{A880CB37-E581-4D7F-B816-36AA03123BB4}" type="presOf" srcId="{1C0452D4-7108-4255-9104-3D07A317959F}" destId="{97AE82FC-F52F-4BED-9295-3197A859C046}" srcOrd="0" destOrd="0" presId="urn:microsoft.com/office/officeart/2005/8/layout/cycle6"/>
    <dgm:cxn modelId="{5560EF2D-69FD-45FB-9EDC-5BBDE9F37B71}" srcId="{6CCC9DBB-1EF4-44CF-91F5-347C21A2AA45}" destId="{F40B1FD2-4632-4305-8A92-583916142E1E}" srcOrd="2" destOrd="0" parTransId="{B8F8DD3F-3866-47C3-8627-4CC00F5BACF4}" sibTransId="{CF9DCDB0-83CA-49E2-9139-53DD66A5507E}"/>
    <dgm:cxn modelId="{09ED16EF-8345-4101-A715-4269528A2641}" srcId="{6CCC9DBB-1EF4-44CF-91F5-347C21A2AA45}" destId="{D1D8B9D7-2B0B-4B17-B026-BF7F59DBDA4E}" srcOrd="1" destOrd="0" parTransId="{C77FF4F0-A4A7-4A4B-9194-E7E962AB1EDD}" sibTransId="{AA4B1DDC-0E7F-4BB3-9113-10CC41805461}"/>
    <dgm:cxn modelId="{0A231F4F-81A4-43F6-B6A8-696C7AA08DDC}" srcId="{6CCC9DBB-1EF4-44CF-91F5-347C21A2AA45}" destId="{1C0452D4-7108-4255-9104-3D07A317959F}" srcOrd="4" destOrd="0" parTransId="{5F12A33F-9060-4687-93A4-48AD9A7D0959}" sibTransId="{6A6BB92F-5E02-4572-8A4D-22CE043C0114}"/>
    <dgm:cxn modelId="{256DFC7E-349A-4EE5-9B42-604AEFCC74EF}" type="presOf" srcId="{932D734B-CBFD-423C-A016-8A6043849101}" destId="{BF1AEFE6-ECB6-46CB-8A70-61E61BCE2906}" srcOrd="0" destOrd="0" presId="urn:microsoft.com/office/officeart/2005/8/layout/cycle6"/>
    <dgm:cxn modelId="{BAA4B865-AC06-4D8A-B2EE-F4A61C732841}" type="presOf" srcId="{6CCC9DBB-1EF4-44CF-91F5-347C21A2AA45}" destId="{A4E795B9-09D4-4CDA-97A9-E44A866AA360}" srcOrd="0" destOrd="0" presId="urn:microsoft.com/office/officeart/2005/8/layout/cycle6"/>
    <dgm:cxn modelId="{7A24E51D-F2E8-4612-BBBC-F7FDBAB6EF6A}" type="presOf" srcId="{F40B1FD2-4632-4305-8A92-583916142E1E}" destId="{23B32B16-CDD3-4836-926A-4578D2A9276A}" srcOrd="0" destOrd="0" presId="urn:microsoft.com/office/officeart/2005/8/layout/cycle6"/>
    <dgm:cxn modelId="{CFF6EAFB-F8AD-43EB-A016-74EAB5DD3375}" srcId="{6CCC9DBB-1EF4-44CF-91F5-347C21A2AA45}" destId="{BB67DAEB-EBB6-4887-BA93-561A35F96032}" srcOrd="3" destOrd="0" parTransId="{318F78DA-A810-4096-849A-C364A94A54AE}" sibTransId="{FDA0EC1F-2132-48C5-8E2A-1886512AA915}"/>
    <dgm:cxn modelId="{E0433003-6ED7-4784-BBB4-05D24CDEB23F}" type="presParOf" srcId="{A4E795B9-09D4-4CDA-97A9-E44A866AA360}" destId="{BF1AEFE6-ECB6-46CB-8A70-61E61BCE2906}" srcOrd="0" destOrd="0" presId="urn:microsoft.com/office/officeart/2005/8/layout/cycle6"/>
    <dgm:cxn modelId="{B303E52E-E52D-4A2C-A8E2-5A7311FAE970}" type="presParOf" srcId="{A4E795B9-09D4-4CDA-97A9-E44A866AA360}" destId="{FADEA66A-8751-4A3C-B3F0-89CD7FB7C888}" srcOrd="1" destOrd="0" presId="urn:microsoft.com/office/officeart/2005/8/layout/cycle6"/>
    <dgm:cxn modelId="{A71733C8-E50A-4ECE-B689-D1C04F683FC1}" type="presParOf" srcId="{A4E795B9-09D4-4CDA-97A9-E44A866AA360}" destId="{F4328C1C-4886-495B-8BF6-B4E0E97D0430}" srcOrd="2" destOrd="0" presId="urn:microsoft.com/office/officeart/2005/8/layout/cycle6"/>
    <dgm:cxn modelId="{8DA2BCF2-86A6-471A-8CA1-A31C85CBD877}" type="presParOf" srcId="{A4E795B9-09D4-4CDA-97A9-E44A866AA360}" destId="{966815F9-1873-4F47-8589-48AF178E2DB0}" srcOrd="3" destOrd="0" presId="urn:microsoft.com/office/officeart/2005/8/layout/cycle6"/>
    <dgm:cxn modelId="{40A8C224-E196-47DC-A5A3-59E836B19C7E}" type="presParOf" srcId="{A4E795B9-09D4-4CDA-97A9-E44A866AA360}" destId="{AB644C4F-A03F-4765-AE98-E84FFC82B5F0}" srcOrd="4" destOrd="0" presId="urn:microsoft.com/office/officeart/2005/8/layout/cycle6"/>
    <dgm:cxn modelId="{976266A0-0C5D-434D-8F8A-C974357C513D}" type="presParOf" srcId="{A4E795B9-09D4-4CDA-97A9-E44A866AA360}" destId="{EE0FE8CE-4D7A-4766-AE66-F8091139BD73}" srcOrd="5" destOrd="0" presId="urn:microsoft.com/office/officeart/2005/8/layout/cycle6"/>
    <dgm:cxn modelId="{DC0E41A5-D433-4B9B-9373-2AAA06480847}" type="presParOf" srcId="{A4E795B9-09D4-4CDA-97A9-E44A866AA360}" destId="{23B32B16-CDD3-4836-926A-4578D2A9276A}" srcOrd="6" destOrd="0" presId="urn:microsoft.com/office/officeart/2005/8/layout/cycle6"/>
    <dgm:cxn modelId="{560B3389-942D-4E06-8C96-6D0EEEBAFB1C}" type="presParOf" srcId="{A4E795B9-09D4-4CDA-97A9-E44A866AA360}" destId="{7DAC6BF3-63C9-48EE-A2B4-A4ED5E8D50E7}" srcOrd="7" destOrd="0" presId="urn:microsoft.com/office/officeart/2005/8/layout/cycle6"/>
    <dgm:cxn modelId="{A2D9E542-DD4B-463B-AEBD-021F43D46BF4}" type="presParOf" srcId="{A4E795B9-09D4-4CDA-97A9-E44A866AA360}" destId="{FBC3B04C-C2E7-49B8-860B-7BB14CB15AE7}" srcOrd="8" destOrd="0" presId="urn:microsoft.com/office/officeart/2005/8/layout/cycle6"/>
    <dgm:cxn modelId="{E7772172-A835-411A-8B1A-5C03CFC7199D}" type="presParOf" srcId="{A4E795B9-09D4-4CDA-97A9-E44A866AA360}" destId="{1F205629-8364-4672-B275-A3DACEC5CD41}" srcOrd="9" destOrd="0" presId="urn:microsoft.com/office/officeart/2005/8/layout/cycle6"/>
    <dgm:cxn modelId="{6B78CED3-2296-4F7D-8E81-C561142C3E78}" type="presParOf" srcId="{A4E795B9-09D4-4CDA-97A9-E44A866AA360}" destId="{052504C6-0127-4B80-80DA-F9CA23A3E100}" srcOrd="10" destOrd="0" presId="urn:microsoft.com/office/officeart/2005/8/layout/cycle6"/>
    <dgm:cxn modelId="{975156D2-C909-448B-A0E0-FEBB38DC7CB4}" type="presParOf" srcId="{A4E795B9-09D4-4CDA-97A9-E44A866AA360}" destId="{B844D34F-72C3-4B79-9A1C-4C67B760EF02}" srcOrd="11" destOrd="0" presId="urn:microsoft.com/office/officeart/2005/8/layout/cycle6"/>
    <dgm:cxn modelId="{E15DCB95-AC30-4D7E-9556-4819F94C985D}" type="presParOf" srcId="{A4E795B9-09D4-4CDA-97A9-E44A866AA360}" destId="{97AE82FC-F52F-4BED-9295-3197A859C046}" srcOrd="12" destOrd="0" presId="urn:microsoft.com/office/officeart/2005/8/layout/cycle6"/>
    <dgm:cxn modelId="{70CCDDF4-56C8-433B-B1D2-81D5A4CECB27}" type="presParOf" srcId="{A4E795B9-09D4-4CDA-97A9-E44A866AA360}" destId="{F99B36DE-966D-40FE-A271-F907D1214631}" srcOrd="13" destOrd="0" presId="urn:microsoft.com/office/officeart/2005/8/layout/cycle6"/>
    <dgm:cxn modelId="{977BE01E-DE78-43CA-A6F5-1224479E2DAF}" type="presParOf" srcId="{A4E795B9-09D4-4CDA-97A9-E44A866AA360}" destId="{DE821194-08F7-4EE1-A7C8-1A228BA40F93}" srcOrd="14" destOrd="0" presId="urn:microsoft.com/office/officeart/2005/8/layout/cycle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D82F56E-FC06-4676-88BA-B929A1B0B46C}" type="doc">
      <dgm:prSet loTypeId="urn:microsoft.com/office/officeart/2008/layout/VerticalCurvedList" loCatId="list" qsTypeId="urn:microsoft.com/office/officeart/2005/8/quickstyle/3d1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428BDDA-1084-41E8-94F7-01B8832A67B7}">
      <dgm:prSet phldrT="[Текст]" custT="1"/>
      <dgm:spPr/>
      <dgm:t>
        <a:bodyPr/>
        <a:lstStyle/>
        <a:p>
          <a:r>
            <a:rPr lang="ru-RU" sz="1400" dirty="0" smtClean="0"/>
            <a:t>Проведение исследования мнения студенческой молодежи об организации работы по профилактике ОФП (2022-2023)</a:t>
          </a:r>
          <a:endParaRPr lang="ru-RU" sz="1400" dirty="0"/>
        </a:p>
      </dgm:t>
    </dgm:pt>
    <dgm:pt modelId="{99FD2FBA-5A39-4441-8399-51C073F3E179}" type="parTrans" cxnId="{3E655AE3-C7CF-47B2-B07C-102E24950304}">
      <dgm:prSet/>
      <dgm:spPr/>
      <dgm:t>
        <a:bodyPr/>
        <a:lstStyle/>
        <a:p>
          <a:endParaRPr lang="ru-RU"/>
        </a:p>
      </dgm:t>
    </dgm:pt>
    <dgm:pt modelId="{13DCBADC-91E1-4519-8E9F-976C9A5E702E}" type="sibTrans" cxnId="{3E655AE3-C7CF-47B2-B07C-102E24950304}">
      <dgm:prSet/>
      <dgm:spPr/>
      <dgm:t>
        <a:bodyPr/>
        <a:lstStyle/>
        <a:p>
          <a:endParaRPr lang="ru-RU"/>
        </a:p>
      </dgm:t>
    </dgm:pt>
    <dgm:pt modelId="{A658621A-6AEB-44E7-B100-A9E490B00120}">
      <dgm:prSet phldrT="[Текст]" custT="1"/>
      <dgm:spPr/>
      <dgm:t>
        <a:bodyPr/>
        <a:lstStyle/>
        <a:p>
          <a:r>
            <a:rPr lang="ru-RU" sz="1400" dirty="0" smtClean="0"/>
            <a:t>Проведение фокус группы с психологами-ликвидаторами трагического события 11 мая 2021 года, с последующим оформлением аналитической записки для научного сообщества, практиков и </a:t>
          </a:r>
          <a:r>
            <a:rPr lang="ru-RU" sz="1400" dirty="0" err="1" smtClean="0"/>
            <a:t>гос.органов</a:t>
          </a:r>
          <a:r>
            <a:rPr lang="ru-RU" sz="1400" dirty="0" smtClean="0"/>
            <a:t> управления (июнь –август 2022)</a:t>
          </a:r>
          <a:endParaRPr lang="ru-RU" sz="1400" dirty="0"/>
        </a:p>
      </dgm:t>
    </dgm:pt>
    <dgm:pt modelId="{DED24785-43DE-4B60-AEA0-89DB85BC95F8}" type="parTrans" cxnId="{0EB0F121-341A-450C-8B43-32AF51164A3D}">
      <dgm:prSet/>
      <dgm:spPr/>
      <dgm:t>
        <a:bodyPr/>
        <a:lstStyle/>
        <a:p>
          <a:endParaRPr lang="ru-RU"/>
        </a:p>
      </dgm:t>
    </dgm:pt>
    <dgm:pt modelId="{BEB9CD11-806C-4496-94BD-9F46109205CA}" type="sibTrans" cxnId="{0EB0F121-341A-450C-8B43-32AF51164A3D}">
      <dgm:prSet/>
      <dgm:spPr/>
      <dgm:t>
        <a:bodyPr/>
        <a:lstStyle/>
        <a:p>
          <a:endParaRPr lang="ru-RU"/>
        </a:p>
      </dgm:t>
    </dgm:pt>
    <dgm:pt modelId="{8802C715-94CE-4E43-8C58-BCE705696965}">
      <dgm:prSet phldrT="[Текст]" custT="1"/>
      <dgm:spPr/>
      <dgm:t>
        <a:bodyPr/>
        <a:lstStyle/>
        <a:p>
          <a:r>
            <a:rPr lang="ru-RU" sz="1400" dirty="0" smtClean="0"/>
            <a:t>Формирование монографии «Работа с кризисной ситуацией  (состоянием) в контексте </a:t>
          </a:r>
          <a:r>
            <a:rPr lang="ru-RU" sz="1400" dirty="0" err="1" smtClean="0"/>
            <a:t>био-психо-социо-духовного</a:t>
          </a:r>
          <a:r>
            <a:rPr lang="ru-RU" sz="1400" dirty="0" smtClean="0"/>
            <a:t> подхода» (ноябрь 2022)</a:t>
          </a:r>
          <a:endParaRPr lang="ru-RU" sz="1400" dirty="0"/>
        </a:p>
      </dgm:t>
    </dgm:pt>
    <dgm:pt modelId="{7EAB336D-2178-4BC2-AE5F-5FB6FB3CCA80}" type="parTrans" cxnId="{6830D932-928C-492E-8265-EAA9246FB4A0}">
      <dgm:prSet/>
      <dgm:spPr/>
      <dgm:t>
        <a:bodyPr/>
        <a:lstStyle/>
        <a:p>
          <a:endParaRPr lang="ru-RU"/>
        </a:p>
      </dgm:t>
    </dgm:pt>
    <dgm:pt modelId="{82B3D0DD-E68D-4F4A-A875-3718FC79BC76}" type="sibTrans" cxnId="{6830D932-928C-492E-8265-EAA9246FB4A0}">
      <dgm:prSet/>
      <dgm:spPr/>
      <dgm:t>
        <a:bodyPr/>
        <a:lstStyle/>
        <a:p>
          <a:endParaRPr lang="ru-RU"/>
        </a:p>
      </dgm:t>
    </dgm:pt>
    <dgm:pt modelId="{3A0414D3-51FE-4CC1-8598-65DE21639A0E}">
      <dgm:prSet phldrT="[Текст]" custT="1"/>
      <dgm:spPr/>
      <dgm:t>
        <a:bodyPr/>
        <a:lstStyle/>
        <a:p>
          <a:r>
            <a:rPr lang="ru-RU" sz="1400" dirty="0" smtClean="0"/>
            <a:t>Организация и проведение НПК «</a:t>
          </a:r>
          <a:r>
            <a:rPr lang="ru-RU" sz="1400" dirty="0" err="1" smtClean="0"/>
            <a:t>Био-психо-социо-духовная</a:t>
          </a:r>
          <a:r>
            <a:rPr lang="ru-RU" sz="1400" dirty="0" smtClean="0"/>
            <a:t> парадигма в работе с травмой и ПТСР» (март 2023)</a:t>
          </a:r>
          <a:endParaRPr lang="ru-RU" sz="1400" dirty="0"/>
        </a:p>
      </dgm:t>
    </dgm:pt>
    <dgm:pt modelId="{27C58D41-891E-433D-87B3-6C5182724E3C}" type="parTrans" cxnId="{F4DEF892-C30D-448F-AFAD-8BD7D9C3D614}">
      <dgm:prSet/>
      <dgm:spPr/>
      <dgm:t>
        <a:bodyPr/>
        <a:lstStyle/>
        <a:p>
          <a:endParaRPr lang="ru-RU"/>
        </a:p>
      </dgm:t>
    </dgm:pt>
    <dgm:pt modelId="{F68B5522-253F-4C4A-8AD8-9A8A5B683BB2}" type="sibTrans" cxnId="{F4DEF892-C30D-448F-AFAD-8BD7D9C3D614}">
      <dgm:prSet/>
      <dgm:spPr/>
      <dgm:t>
        <a:bodyPr/>
        <a:lstStyle/>
        <a:p>
          <a:endParaRPr lang="ru-RU"/>
        </a:p>
      </dgm:t>
    </dgm:pt>
    <dgm:pt modelId="{E86D6704-0D79-495F-A45E-EDCE79EE084F}">
      <dgm:prSet phldrT="[Текст]" custT="1"/>
      <dgm:spPr/>
      <dgm:t>
        <a:bodyPr/>
        <a:lstStyle/>
        <a:p>
          <a:r>
            <a:rPr lang="ru-RU" sz="1400" dirty="0" smtClean="0"/>
            <a:t>Оформление заявок на гранты по обучению представителей организаций профобразования ПФО </a:t>
          </a:r>
          <a:r>
            <a:rPr lang="ru-RU" sz="1400" b="0" dirty="0" smtClean="0"/>
            <a:t>программе «Защита психического здоровья молодежи и противостояние деструктивным воздействиям» ( 2023 г) и психологов образовательных организаций методам краткосрочной терапии (2023)</a:t>
          </a:r>
          <a:endParaRPr lang="ru-RU" sz="1400" b="0" dirty="0"/>
        </a:p>
      </dgm:t>
    </dgm:pt>
    <dgm:pt modelId="{6F167876-FD28-42AD-9C82-92FE740DE9FC}" type="parTrans" cxnId="{5FD0C040-B529-4383-8767-2A4F3E2E824D}">
      <dgm:prSet/>
      <dgm:spPr/>
      <dgm:t>
        <a:bodyPr/>
        <a:lstStyle/>
        <a:p>
          <a:endParaRPr lang="ru-RU"/>
        </a:p>
      </dgm:t>
    </dgm:pt>
    <dgm:pt modelId="{A7127C03-B258-4F90-8B29-6D8EA7860C0B}" type="sibTrans" cxnId="{5FD0C040-B529-4383-8767-2A4F3E2E824D}">
      <dgm:prSet/>
      <dgm:spPr/>
      <dgm:t>
        <a:bodyPr/>
        <a:lstStyle/>
        <a:p>
          <a:endParaRPr lang="ru-RU"/>
        </a:p>
      </dgm:t>
    </dgm:pt>
    <dgm:pt modelId="{F7BA5F96-BFFB-4C5F-BA31-1B71720A3C89}" type="pres">
      <dgm:prSet presAssocID="{BD82F56E-FC06-4676-88BA-B929A1B0B46C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4E1BB11B-87B6-46D1-9A1B-1181CB19FB1A}" type="pres">
      <dgm:prSet presAssocID="{BD82F56E-FC06-4676-88BA-B929A1B0B46C}" presName="Name1" presStyleCnt="0"/>
      <dgm:spPr/>
    </dgm:pt>
    <dgm:pt modelId="{80253078-F3DB-4AF5-B4BD-067AB212CC82}" type="pres">
      <dgm:prSet presAssocID="{BD82F56E-FC06-4676-88BA-B929A1B0B46C}" presName="cycle" presStyleCnt="0"/>
      <dgm:spPr/>
    </dgm:pt>
    <dgm:pt modelId="{4E8A733F-4E71-426E-880B-E7CA2AD03776}" type="pres">
      <dgm:prSet presAssocID="{BD82F56E-FC06-4676-88BA-B929A1B0B46C}" presName="srcNode" presStyleLbl="node1" presStyleIdx="0" presStyleCnt="5"/>
      <dgm:spPr/>
    </dgm:pt>
    <dgm:pt modelId="{5F8E6BC9-3777-412A-9407-873B325194D2}" type="pres">
      <dgm:prSet presAssocID="{BD82F56E-FC06-4676-88BA-B929A1B0B46C}" presName="conn" presStyleLbl="parChTrans1D2" presStyleIdx="0" presStyleCnt="1"/>
      <dgm:spPr/>
      <dgm:t>
        <a:bodyPr/>
        <a:lstStyle/>
        <a:p>
          <a:endParaRPr lang="ru-RU"/>
        </a:p>
      </dgm:t>
    </dgm:pt>
    <dgm:pt modelId="{B5450A71-8F1F-4B80-8A9C-90B74788DC4E}" type="pres">
      <dgm:prSet presAssocID="{BD82F56E-FC06-4676-88BA-B929A1B0B46C}" presName="extraNode" presStyleLbl="node1" presStyleIdx="0" presStyleCnt="5"/>
      <dgm:spPr/>
    </dgm:pt>
    <dgm:pt modelId="{4E4ABF2E-129F-47B4-8880-3856E85F67FA}" type="pres">
      <dgm:prSet presAssocID="{BD82F56E-FC06-4676-88BA-B929A1B0B46C}" presName="dstNode" presStyleLbl="node1" presStyleIdx="0" presStyleCnt="5"/>
      <dgm:spPr/>
    </dgm:pt>
    <dgm:pt modelId="{EA894DB1-E7B6-4135-B98A-292E3A99BB3E}" type="pres">
      <dgm:prSet presAssocID="{1428BDDA-1084-41E8-94F7-01B8832A67B7}" presName="text_1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CF0AF6E-725A-4E52-A540-20E22916EA0D}" type="pres">
      <dgm:prSet presAssocID="{1428BDDA-1084-41E8-94F7-01B8832A67B7}" presName="accent_1" presStyleCnt="0"/>
      <dgm:spPr/>
    </dgm:pt>
    <dgm:pt modelId="{59406520-5787-4F3B-AFA5-E2BD83D2DFCC}" type="pres">
      <dgm:prSet presAssocID="{1428BDDA-1084-41E8-94F7-01B8832A67B7}" presName="accentRepeatNode" presStyleLbl="solidFgAcc1" presStyleIdx="0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043C2E32-EF05-4807-B9C6-17080127C079}" type="pres">
      <dgm:prSet presAssocID="{A658621A-6AEB-44E7-B100-A9E490B00120}" presName="text_2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30E099-31FF-4BEF-ABBB-8E0716E19C4B}" type="pres">
      <dgm:prSet presAssocID="{A658621A-6AEB-44E7-B100-A9E490B00120}" presName="accent_2" presStyleCnt="0"/>
      <dgm:spPr/>
    </dgm:pt>
    <dgm:pt modelId="{CE1F3981-D7F9-4812-9CC0-E2D3657BC986}" type="pres">
      <dgm:prSet presAssocID="{A658621A-6AEB-44E7-B100-A9E490B00120}" presName="accentRepeatNode" presStyleLbl="solidFgAcc1" presStyleIdx="1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ADE8B29-708B-4D45-B357-8C80066DA38D}" type="pres">
      <dgm:prSet presAssocID="{8802C715-94CE-4E43-8C58-BCE705696965}" presName="text_3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D1AD90F-0FE1-4207-A505-554540091BA4}" type="pres">
      <dgm:prSet presAssocID="{8802C715-94CE-4E43-8C58-BCE705696965}" presName="accent_3" presStyleCnt="0"/>
      <dgm:spPr/>
    </dgm:pt>
    <dgm:pt modelId="{03B6D105-64CD-4440-A94E-8D3E0E7C3982}" type="pres">
      <dgm:prSet presAssocID="{8802C715-94CE-4E43-8C58-BCE705696965}" presName="accentRepeatNode" presStyleLbl="solidFgAcc1" presStyleIdx="2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5DCBB5E3-58D1-4AAE-AB1D-2AFEF3C38FAB}" type="pres">
      <dgm:prSet presAssocID="{3A0414D3-51FE-4CC1-8598-65DE21639A0E}" presName="text_4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FBA8A1C-7EFF-4372-BC51-FF490ECD41C5}" type="pres">
      <dgm:prSet presAssocID="{3A0414D3-51FE-4CC1-8598-65DE21639A0E}" presName="accent_4" presStyleCnt="0"/>
      <dgm:spPr/>
    </dgm:pt>
    <dgm:pt modelId="{7043BA51-A7A9-4518-BC1C-25771117F116}" type="pres">
      <dgm:prSet presAssocID="{3A0414D3-51FE-4CC1-8598-65DE21639A0E}" presName="accentRepeatNode" presStyleLbl="solidFgAcc1" presStyleIdx="3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E81D1924-4D4F-4129-A4FE-49F9BAB477B8}" type="pres">
      <dgm:prSet presAssocID="{E86D6704-0D79-495F-A45E-EDCE79EE084F}" presName="text_5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5854D2B-C433-4B58-AFF1-56AD9B395114}" type="pres">
      <dgm:prSet presAssocID="{E86D6704-0D79-495F-A45E-EDCE79EE084F}" presName="accent_5" presStyleCnt="0"/>
      <dgm:spPr/>
    </dgm:pt>
    <dgm:pt modelId="{289723C7-A8E7-4E02-AD84-A454547CA62E}" type="pres">
      <dgm:prSet presAssocID="{E86D6704-0D79-495F-A45E-EDCE79EE084F}" presName="accentRepeatNode" presStyleLbl="solidFgAcc1" presStyleIdx="4" presStyleCnt="5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</dgm:ptLst>
  <dgm:cxnLst>
    <dgm:cxn modelId="{3E655AE3-C7CF-47B2-B07C-102E24950304}" srcId="{BD82F56E-FC06-4676-88BA-B929A1B0B46C}" destId="{1428BDDA-1084-41E8-94F7-01B8832A67B7}" srcOrd="0" destOrd="0" parTransId="{99FD2FBA-5A39-4441-8399-51C073F3E179}" sibTransId="{13DCBADC-91E1-4519-8E9F-976C9A5E702E}"/>
    <dgm:cxn modelId="{2CF02800-9D8A-4525-B392-950947D60891}" type="presOf" srcId="{13DCBADC-91E1-4519-8E9F-976C9A5E702E}" destId="{5F8E6BC9-3777-412A-9407-873B325194D2}" srcOrd="0" destOrd="0" presId="urn:microsoft.com/office/officeart/2008/layout/VerticalCurvedList"/>
    <dgm:cxn modelId="{0EB0F121-341A-450C-8B43-32AF51164A3D}" srcId="{BD82F56E-FC06-4676-88BA-B929A1B0B46C}" destId="{A658621A-6AEB-44E7-B100-A9E490B00120}" srcOrd="1" destOrd="0" parTransId="{DED24785-43DE-4B60-AEA0-89DB85BC95F8}" sibTransId="{BEB9CD11-806C-4496-94BD-9F46109205CA}"/>
    <dgm:cxn modelId="{55718E77-A351-41E5-BDB8-B7E3BA7F1019}" type="presOf" srcId="{3A0414D3-51FE-4CC1-8598-65DE21639A0E}" destId="{5DCBB5E3-58D1-4AAE-AB1D-2AFEF3C38FAB}" srcOrd="0" destOrd="0" presId="urn:microsoft.com/office/officeart/2008/layout/VerticalCurvedList"/>
    <dgm:cxn modelId="{188BC490-5CFE-425A-96EE-01F0C8708EE7}" type="presOf" srcId="{1428BDDA-1084-41E8-94F7-01B8832A67B7}" destId="{EA894DB1-E7B6-4135-B98A-292E3A99BB3E}" srcOrd="0" destOrd="0" presId="urn:microsoft.com/office/officeart/2008/layout/VerticalCurvedList"/>
    <dgm:cxn modelId="{F4DEF892-C30D-448F-AFAD-8BD7D9C3D614}" srcId="{BD82F56E-FC06-4676-88BA-B929A1B0B46C}" destId="{3A0414D3-51FE-4CC1-8598-65DE21639A0E}" srcOrd="3" destOrd="0" parTransId="{27C58D41-891E-433D-87B3-6C5182724E3C}" sibTransId="{F68B5522-253F-4C4A-8AD8-9A8A5B683BB2}"/>
    <dgm:cxn modelId="{5FD0C040-B529-4383-8767-2A4F3E2E824D}" srcId="{BD82F56E-FC06-4676-88BA-B929A1B0B46C}" destId="{E86D6704-0D79-495F-A45E-EDCE79EE084F}" srcOrd="4" destOrd="0" parTransId="{6F167876-FD28-42AD-9C82-92FE740DE9FC}" sibTransId="{A7127C03-B258-4F90-8B29-6D8EA7860C0B}"/>
    <dgm:cxn modelId="{6830D932-928C-492E-8265-EAA9246FB4A0}" srcId="{BD82F56E-FC06-4676-88BA-B929A1B0B46C}" destId="{8802C715-94CE-4E43-8C58-BCE705696965}" srcOrd="2" destOrd="0" parTransId="{7EAB336D-2178-4BC2-AE5F-5FB6FB3CCA80}" sibTransId="{82B3D0DD-E68D-4F4A-A875-3718FC79BC76}"/>
    <dgm:cxn modelId="{570FDA7F-F64C-42F7-8FE2-4E8ABECA0A15}" type="presOf" srcId="{A658621A-6AEB-44E7-B100-A9E490B00120}" destId="{043C2E32-EF05-4807-B9C6-17080127C079}" srcOrd="0" destOrd="0" presId="urn:microsoft.com/office/officeart/2008/layout/VerticalCurvedList"/>
    <dgm:cxn modelId="{867B51C4-03D7-40AC-860A-BD881F4D1952}" type="presOf" srcId="{BD82F56E-FC06-4676-88BA-B929A1B0B46C}" destId="{F7BA5F96-BFFB-4C5F-BA31-1B71720A3C89}" srcOrd="0" destOrd="0" presId="urn:microsoft.com/office/officeart/2008/layout/VerticalCurvedList"/>
    <dgm:cxn modelId="{4483A8F3-7499-48D9-B4E9-9683C4F7B889}" type="presOf" srcId="{E86D6704-0D79-495F-A45E-EDCE79EE084F}" destId="{E81D1924-4D4F-4129-A4FE-49F9BAB477B8}" srcOrd="0" destOrd="0" presId="urn:microsoft.com/office/officeart/2008/layout/VerticalCurvedList"/>
    <dgm:cxn modelId="{65C76F2E-4B56-44B8-9C55-8AC98C1B3FF8}" type="presOf" srcId="{8802C715-94CE-4E43-8C58-BCE705696965}" destId="{DADE8B29-708B-4D45-B357-8C80066DA38D}" srcOrd="0" destOrd="0" presId="urn:microsoft.com/office/officeart/2008/layout/VerticalCurvedList"/>
    <dgm:cxn modelId="{F4956DFF-1D5C-44E5-A88F-E562E11AC8F8}" type="presParOf" srcId="{F7BA5F96-BFFB-4C5F-BA31-1B71720A3C89}" destId="{4E1BB11B-87B6-46D1-9A1B-1181CB19FB1A}" srcOrd="0" destOrd="0" presId="urn:microsoft.com/office/officeart/2008/layout/VerticalCurvedList"/>
    <dgm:cxn modelId="{BEC22224-2B55-47F8-BC0D-DAACCC318EC3}" type="presParOf" srcId="{4E1BB11B-87B6-46D1-9A1B-1181CB19FB1A}" destId="{80253078-F3DB-4AF5-B4BD-067AB212CC82}" srcOrd="0" destOrd="0" presId="urn:microsoft.com/office/officeart/2008/layout/VerticalCurvedList"/>
    <dgm:cxn modelId="{241E09EA-3D5E-480B-990C-7EB56C55D25B}" type="presParOf" srcId="{80253078-F3DB-4AF5-B4BD-067AB212CC82}" destId="{4E8A733F-4E71-426E-880B-E7CA2AD03776}" srcOrd="0" destOrd="0" presId="urn:microsoft.com/office/officeart/2008/layout/VerticalCurvedList"/>
    <dgm:cxn modelId="{F732E819-14C0-424F-A31C-4AC979788A30}" type="presParOf" srcId="{80253078-F3DB-4AF5-B4BD-067AB212CC82}" destId="{5F8E6BC9-3777-412A-9407-873B325194D2}" srcOrd="1" destOrd="0" presId="urn:microsoft.com/office/officeart/2008/layout/VerticalCurvedList"/>
    <dgm:cxn modelId="{0C8A6A1A-48A7-4D25-9906-66F170C37B5B}" type="presParOf" srcId="{80253078-F3DB-4AF5-B4BD-067AB212CC82}" destId="{B5450A71-8F1F-4B80-8A9C-90B74788DC4E}" srcOrd="2" destOrd="0" presId="urn:microsoft.com/office/officeart/2008/layout/VerticalCurvedList"/>
    <dgm:cxn modelId="{6F779B21-8977-4271-A99D-AB105F8A1BF7}" type="presParOf" srcId="{80253078-F3DB-4AF5-B4BD-067AB212CC82}" destId="{4E4ABF2E-129F-47B4-8880-3856E85F67FA}" srcOrd="3" destOrd="0" presId="urn:microsoft.com/office/officeart/2008/layout/VerticalCurvedList"/>
    <dgm:cxn modelId="{48A6750E-B0C6-4180-B907-7A3A6AED3277}" type="presParOf" srcId="{4E1BB11B-87B6-46D1-9A1B-1181CB19FB1A}" destId="{EA894DB1-E7B6-4135-B98A-292E3A99BB3E}" srcOrd="1" destOrd="0" presId="urn:microsoft.com/office/officeart/2008/layout/VerticalCurvedList"/>
    <dgm:cxn modelId="{B0B8EDF0-9025-4EFC-87F1-123F3A724B8E}" type="presParOf" srcId="{4E1BB11B-87B6-46D1-9A1B-1181CB19FB1A}" destId="{4CF0AF6E-725A-4E52-A540-20E22916EA0D}" srcOrd="2" destOrd="0" presId="urn:microsoft.com/office/officeart/2008/layout/VerticalCurvedList"/>
    <dgm:cxn modelId="{F51EB7F1-A347-47B1-BDEA-ACAB6CA902D0}" type="presParOf" srcId="{4CF0AF6E-725A-4E52-A540-20E22916EA0D}" destId="{59406520-5787-4F3B-AFA5-E2BD83D2DFCC}" srcOrd="0" destOrd="0" presId="urn:microsoft.com/office/officeart/2008/layout/VerticalCurvedList"/>
    <dgm:cxn modelId="{32A40AF7-AD7B-4C93-A7D1-9B9FDAB18E67}" type="presParOf" srcId="{4E1BB11B-87B6-46D1-9A1B-1181CB19FB1A}" destId="{043C2E32-EF05-4807-B9C6-17080127C079}" srcOrd="3" destOrd="0" presId="urn:microsoft.com/office/officeart/2008/layout/VerticalCurvedList"/>
    <dgm:cxn modelId="{B082EAD7-9246-4C4B-9859-38710D979C38}" type="presParOf" srcId="{4E1BB11B-87B6-46D1-9A1B-1181CB19FB1A}" destId="{7C30E099-31FF-4BEF-ABBB-8E0716E19C4B}" srcOrd="4" destOrd="0" presId="urn:microsoft.com/office/officeart/2008/layout/VerticalCurvedList"/>
    <dgm:cxn modelId="{D0377243-4EDB-4C2F-B283-853320934C85}" type="presParOf" srcId="{7C30E099-31FF-4BEF-ABBB-8E0716E19C4B}" destId="{CE1F3981-D7F9-4812-9CC0-E2D3657BC986}" srcOrd="0" destOrd="0" presId="urn:microsoft.com/office/officeart/2008/layout/VerticalCurvedList"/>
    <dgm:cxn modelId="{FA7206FF-BA9A-415C-90DD-72360E14271B}" type="presParOf" srcId="{4E1BB11B-87B6-46D1-9A1B-1181CB19FB1A}" destId="{DADE8B29-708B-4D45-B357-8C80066DA38D}" srcOrd="5" destOrd="0" presId="urn:microsoft.com/office/officeart/2008/layout/VerticalCurvedList"/>
    <dgm:cxn modelId="{EE3CF3FF-46F6-41A8-853E-76E0A2C4A3AE}" type="presParOf" srcId="{4E1BB11B-87B6-46D1-9A1B-1181CB19FB1A}" destId="{3D1AD90F-0FE1-4207-A505-554540091BA4}" srcOrd="6" destOrd="0" presId="urn:microsoft.com/office/officeart/2008/layout/VerticalCurvedList"/>
    <dgm:cxn modelId="{1F54D2C7-54B8-4BC5-92BA-62CEE05D0AD8}" type="presParOf" srcId="{3D1AD90F-0FE1-4207-A505-554540091BA4}" destId="{03B6D105-64CD-4440-A94E-8D3E0E7C3982}" srcOrd="0" destOrd="0" presId="urn:microsoft.com/office/officeart/2008/layout/VerticalCurvedList"/>
    <dgm:cxn modelId="{07A79CC1-8BBB-4A78-81E7-4364A94F515A}" type="presParOf" srcId="{4E1BB11B-87B6-46D1-9A1B-1181CB19FB1A}" destId="{5DCBB5E3-58D1-4AAE-AB1D-2AFEF3C38FAB}" srcOrd="7" destOrd="0" presId="urn:microsoft.com/office/officeart/2008/layout/VerticalCurvedList"/>
    <dgm:cxn modelId="{C45CEE98-4A20-4810-8978-B2EBEE617D75}" type="presParOf" srcId="{4E1BB11B-87B6-46D1-9A1B-1181CB19FB1A}" destId="{2FBA8A1C-7EFF-4372-BC51-FF490ECD41C5}" srcOrd="8" destOrd="0" presId="urn:microsoft.com/office/officeart/2008/layout/VerticalCurvedList"/>
    <dgm:cxn modelId="{D6A927E4-A30F-4A88-92C5-0E13FD3818E4}" type="presParOf" srcId="{2FBA8A1C-7EFF-4372-BC51-FF490ECD41C5}" destId="{7043BA51-A7A9-4518-BC1C-25771117F116}" srcOrd="0" destOrd="0" presId="urn:microsoft.com/office/officeart/2008/layout/VerticalCurvedList"/>
    <dgm:cxn modelId="{CBEFEFD5-3A06-495F-9B17-C9BD39E48F74}" type="presParOf" srcId="{4E1BB11B-87B6-46D1-9A1B-1181CB19FB1A}" destId="{E81D1924-4D4F-4129-A4FE-49F9BAB477B8}" srcOrd="9" destOrd="0" presId="urn:microsoft.com/office/officeart/2008/layout/VerticalCurvedList"/>
    <dgm:cxn modelId="{C49CDFC7-4B3D-4EE1-B91B-EDB2C1B6A630}" type="presParOf" srcId="{4E1BB11B-87B6-46D1-9A1B-1181CB19FB1A}" destId="{E5854D2B-C433-4B58-AFF1-56AD9B395114}" srcOrd="10" destOrd="0" presId="urn:microsoft.com/office/officeart/2008/layout/VerticalCurvedList"/>
    <dgm:cxn modelId="{EB6B8BA8-3E4A-48F3-B215-EDE42B74742D}" type="presParOf" srcId="{E5854D2B-C433-4B58-AFF1-56AD9B395114}" destId="{289723C7-A8E7-4E02-AD84-A454547CA62E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157A5BD-6B1A-4D78-8D12-C5697E3BA902}" type="doc">
      <dgm:prSet loTypeId="urn:microsoft.com/office/officeart/2008/layout/VerticalCurvedList" loCatId="list" qsTypeId="urn:microsoft.com/office/officeart/2005/8/quickstyle/simple3" qsCatId="simple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1F4B97A8-10D9-4187-8726-41F3B49E8145}">
      <dgm:prSet custT="1"/>
      <dgm:spPr/>
      <dgm:t>
        <a:bodyPr/>
        <a:lstStyle/>
        <a:p>
          <a:r>
            <a:rPr lang="ru-RU" sz="1800" dirty="0" smtClean="0"/>
            <a:t>наличие тревожности, страхов, конфликтности, </a:t>
          </a:r>
          <a:r>
            <a:rPr lang="ru-RU" sz="1800" dirty="0" err="1" smtClean="0"/>
            <a:t>эмпатийной</a:t>
          </a:r>
          <a:r>
            <a:rPr lang="ru-RU" sz="1800" dirty="0" smtClean="0"/>
            <a:t> – блокады, инфантилизма, переживание одиночества</a:t>
          </a:r>
          <a:endParaRPr lang="ru-RU" sz="1800" dirty="0"/>
        </a:p>
      </dgm:t>
    </dgm:pt>
    <dgm:pt modelId="{EF34F728-12C3-46A9-ADB6-CD2A0226DDE1}" type="parTrans" cxnId="{8D1CEF4A-6D1B-4BC0-BF77-AE894DF0DB01}">
      <dgm:prSet/>
      <dgm:spPr/>
      <dgm:t>
        <a:bodyPr/>
        <a:lstStyle/>
        <a:p>
          <a:endParaRPr lang="ru-RU"/>
        </a:p>
      </dgm:t>
    </dgm:pt>
    <dgm:pt modelId="{F1C28A04-04E2-4240-9740-2D742BCAA02A}" type="sibTrans" cxnId="{8D1CEF4A-6D1B-4BC0-BF77-AE894DF0DB01}">
      <dgm:prSet/>
      <dgm:spPr/>
      <dgm:t>
        <a:bodyPr/>
        <a:lstStyle/>
        <a:p>
          <a:endParaRPr lang="ru-RU"/>
        </a:p>
      </dgm:t>
    </dgm:pt>
    <dgm:pt modelId="{7CD10821-E0BA-4B49-BEEF-0CA72EEC9FAC}">
      <dgm:prSet custT="1"/>
      <dgm:spPr/>
      <dgm:t>
        <a:bodyPr/>
        <a:lstStyle/>
        <a:p>
          <a:r>
            <a:rPr lang="ru-RU" sz="1600" dirty="0" smtClean="0"/>
            <a:t>сужение интересов, мотивационный вакуум, снижение или отсутствие ценности своей жизни и здоровья, экзистенциальный вакуум, наличием проблем в идентификации, в самосознании, </a:t>
          </a:r>
          <a:r>
            <a:rPr lang="ru-RU" sz="1600" dirty="0" err="1" smtClean="0"/>
            <a:t>самопринятии</a:t>
          </a:r>
          <a:r>
            <a:rPr lang="ru-RU" sz="1600" dirty="0" smtClean="0"/>
            <a:t>, самоопределении, самоконтроле и </a:t>
          </a:r>
          <a:r>
            <a:rPr lang="ru-RU" sz="1600" dirty="0" err="1" smtClean="0"/>
            <a:t>саморегуляции</a:t>
          </a:r>
          <a:endParaRPr lang="ru-RU" sz="1600" dirty="0"/>
        </a:p>
      </dgm:t>
    </dgm:pt>
    <dgm:pt modelId="{D04FB7D3-EBF8-4393-ACE6-05FFCAF0AF2A}" type="parTrans" cxnId="{1C9B2812-C03B-4E75-862E-BD3F431A5C91}">
      <dgm:prSet/>
      <dgm:spPr/>
      <dgm:t>
        <a:bodyPr/>
        <a:lstStyle/>
        <a:p>
          <a:endParaRPr lang="ru-RU"/>
        </a:p>
      </dgm:t>
    </dgm:pt>
    <dgm:pt modelId="{91196878-CB82-46CB-8BE1-EC8707A5CFC7}" type="sibTrans" cxnId="{1C9B2812-C03B-4E75-862E-BD3F431A5C91}">
      <dgm:prSet/>
      <dgm:spPr/>
      <dgm:t>
        <a:bodyPr/>
        <a:lstStyle/>
        <a:p>
          <a:endParaRPr lang="ru-RU"/>
        </a:p>
      </dgm:t>
    </dgm:pt>
    <dgm:pt modelId="{475A22BD-2522-4590-85E6-64005FE6042B}">
      <dgm:prSet custT="1"/>
      <dgm:spPr/>
      <dgm:t>
        <a:bodyPr/>
        <a:lstStyle/>
        <a:p>
          <a:r>
            <a:rPr lang="ru-RU" sz="1800" dirty="0" smtClean="0"/>
            <a:t>выражена прерывистость в последовательности действий, </a:t>
          </a:r>
          <a:r>
            <a:rPr lang="ru-RU" sz="1800" dirty="0" err="1" smtClean="0"/>
            <a:t>деструктивность</a:t>
          </a:r>
          <a:r>
            <a:rPr lang="ru-RU" sz="1800" dirty="0" smtClean="0"/>
            <a:t> в системе межличностных отношений, </a:t>
          </a:r>
          <a:r>
            <a:rPr lang="ru-RU" sz="1800" dirty="0" err="1" smtClean="0"/>
            <a:t>демонстративность</a:t>
          </a:r>
          <a:r>
            <a:rPr lang="ru-RU" sz="1800" dirty="0" smtClean="0"/>
            <a:t> или </a:t>
          </a:r>
          <a:r>
            <a:rPr lang="ru-RU" sz="1800" dirty="0" err="1" smtClean="0"/>
            <a:t>аутсайдерство</a:t>
          </a:r>
          <a:r>
            <a:rPr lang="ru-RU" sz="1800" dirty="0" smtClean="0"/>
            <a:t>.</a:t>
          </a:r>
          <a:endParaRPr lang="ru-RU" sz="1800" dirty="0"/>
        </a:p>
      </dgm:t>
    </dgm:pt>
    <dgm:pt modelId="{AC161BF5-9DFA-4EE5-A25B-68DF6EE26D8A}" type="parTrans" cxnId="{7534BFDE-7514-45E3-87BF-7EA30A227A5B}">
      <dgm:prSet/>
      <dgm:spPr/>
      <dgm:t>
        <a:bodyPr/>
        <a:lstStyle/>
        <a:p>
          <a:endParaRPr lang="ru-RU"/>
        </a:p>
      </dgm:t>
    </dgm:pt>
    <dgm:pt modelId="{7C60BBFC-27AD-46FF-A889-C5582AE7EEDA}" type="sibTrans" cxnId="{7534BFDE-7514-45E3-87BF-7EA30A227A5B}">
      <dgm:prSet/>
      <dgm:spPr/>
      <dgm:t>
        <a:bodyPr/>
        <a:lstStyle/>
        <a:p>
          <a:endParaRPr lang="ru-RU"/>
        </a:p>
      </dgm:t>
    </dgm:pt>
    <dgm:pt modelId="{8E78E6F4-83AA-4786-930B-E1C80F14EE2D}" type="pres">
      <dgm:prSet presAssocID="{F157A5BD-6B1A-4D78-8D12-C5697E3BA902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1E6BBB53-F658-4295-AA6A-536E2D7E7A50}" type="pres">
      <dgm:prSet presAssocID="{F157A5BD-6B1A-4D78-8D12-C5697E3BA902}" presName="Name1" presStyleCnt="0"/>
      <dgm:spPr/>
    </dgm:pt>
    <dgm:pt modelId="{24DC728D-073D-4B26-AD88-4D2AD57C6D2F}" type="pres">
      <dgm:prSet presAssocID="{F157A5BD-6B1A-4D78-8D12-C5697E3BA902}" presName="cycle" presStyleCnt="0"/>
      <dgm:spPr/>
    </dgm:pt>
    <dgm:pt modelId="{A1B91F09-C07E-413D-ACD0-D6A4726B1F64}" type="pres">
      <dgm:prSet presAssocID="{F157A5BD-6B1A-4D78-8D12-C5697E3BA902}" presName="srcNode" presStyleLbl="node1" presStyleIdx="0" presStyleCnt="3"/>
      <dgm:spPr/>
    </dgm:pt>
    <dgm:pt modelId="{56AB85D5-A9B5-4052-A566-1BC6DB53FC49}" type="pres">
      <dgm:prSet presAssocID="{F157A5BD-6B1A-4D78-8D12-C5697E3BA902}" presName="conn" presStyleLbl="parChTrans1D2" presStyleIdx="0" presStyleCnt="1"/>
      <dgm:spPr/>
      <dgm:t>
        <a:bodyPr/>
        <a:lstStyle/>
        <a:p>
          <a:endParaRPr lang="ru-RU"/>
        </a:p>
      </dgm:t>
    </dgm:pt>
    <dgm:pt modelId="{B16814D5-0439-478C-9749-D7CE102D7C72}" type="pres">
      <dgm:prSet presAssocID="{F157A5BD-6B1A-4D78-8D12-C5697E3BA902}" presName="extraNode" presStyleLbl="node1" presStyleIdx="0" presStyleCnt="3"/>
      <dgm:spPr/>
    </dgm:pt>
    <dgm:pt modelId="{B14F57D8-0B1A-46BF-8036-1B51F811E446}" type="pres">
      <dgm:prSet presAssocID="{F157A5BD-6B1A-4D78-8D12-C5697E3BA902}" presName="dstNode" presStyleLbl="node1" presStyleIdx="0" presStyleCnt="3"/>
      <dgm:spPr/>
    </dgm:pt>
    <dgm:pt modelId="{A972BB0B-0E59-4CCB-8072-A6A47F738BD7}" type="pres">
      <dgm:prSet presAssocID="{1F4B97A8-10D9-4187-8726-41F3B49E8145}" presName="text_1" presStyleLbl="node1" presStyleIdx="0" presStyleCnt="3" custLinFactNeighborX="845" custLinFactNeighborY="1557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0094E-5B0E-429E-9C79-DC7C97C06BC1}" type="pres">
      <dgm:prSet presAssocID="{1F4B97A8-10D9-4187-8726-41F3B49E8145}" presName="accent_1" presStyleCnt="0"/>
      <dgm:spPr/>
    </dgm:pt>
    <dgm:pt modelId="{3ACDFFA3-C3CE-4A52-A008-33D18B9B85B7}" type="pres">
      <dgm:prSet presAssocID="{1F4B97A8-10D9-4187-8726-41F3B49E8145}" presName="accentRepeatNode" presStyleLbl="solidFgAcc1" presStyleIdx="0" presStyleCnt="3" custLinFactNeighborX="2315" custLinFactNeighborY="9688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2E6B273C-9B23-45B3-BFCD-ECE166DD240C}" type="pres">
      <dgm:prSet presAssocID="{7CD10821-E0BA-4B49-BEEF-0CA72EEC9FAC}" presName="text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A1331E-8B3F-417F-AD88-65F75FEFA484}" type="pres">
      <dgm:prSet presAssocID="{7CD10821-E0BA-4B49-BEEF-0CA72EEC9FAC}" presName="accent_2" presStyleCnt="0"/>
      <dgm:spPr/>
    </dgm:pt>
    <dgm:pt modelId="{B3CE6BDA-560F-475A-A4CE-6BFCC930972E}" type="pres">
      <dgm:prSet presAssocID="{7CD10821-E0BA-4B49-BEEF-0CA72EEC9FAC}" presName="accentRepeatNode" presStyleLbl="solidFgAcc1" presStyleIdx="1" presStyleCnt="3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</dgm:pt>
    <dgm:pt modelId="{667B6444-0490-40BC-BA4D-2773A899C372}" type="pres">
      <dgm:prSet presAssocID="{475A22BD-2522-4590-85E6-64005FE6042B}" presName="text_3" presStyleLbl="node1" presStyleIdx="2" presStyleCnt="3" custLinFactNeighborX="528" custLinFactNeighborY="-152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55BFFDA-778B-43DB-BB28-8BCCF58694D0}" type="pres">
      <dgm:prSet presAssocID="{475A22BD-2522-4590-85E6-64005FE6042B}" presName="accent_3" presStyleCnt="0"/>
      <dgm:spPr/>
    </dgm:pt>
    <dgm:pt modelId="{1B03CA01-D9FE-4DD6-A9BA-98DC548F09ED}" type="pres">
      <dgm:prSet presAssocID="{475A22BD-2522-4590-85E6-64005FE6042B}" presName="accentRepeatNode" presStyleLbl="solidFgAcc1" presStyleIdx="2" presStyleCnt="3" custLinFactNeighborX="3087" custLinFactNeighborY="-6747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</dgm:pt>
  </dgm:ptLst>
  <dgm:cxnLst>
    <dgm:cxn modelId="{71DE62B5-4747-4054-8B2F-F42068C70E43}" type="presOf" srcId="{7CD10821-E0BA-4B49-BEEF-0CA72EEC9FAC}" destId="{2E6B273C-9B23-45B3-BFCD-ECE166DD240C}" srcOrd="0" destOrd="0" presId="urn:microsoft.com/office/officeart/2008/layout/VerticalCurvedList"/>
    <dgm:cxn modelId="{BA61A889-069A-4DBE-A0DE-6EDEACA43758}" type="presOf" srcId="{475A22BD-2522-4590-85E6-64005FE6042B}" destId="{667B6444-0490-40BC-BA4D-2773A899C372}" srcOrd="0" destOrd="0" presId="urn:microsoft.com/office/officeart/2008/layout/VerticalCurvedList"/>
    <dgm:cxn modelId="{7534BFDE-7514-45E3-87BF-7EA30A227A5B}" srcId="{F157A5BD-6B1A-4D78-8D12-C5697E3BA902}" destId="{475A22BD-2522-4590-85E6-64005FE6042B}" srcOrd="2" destOrd="0" parTransId="{AC161BF5-9DFA-4EE5-A25B-68DF6EE26D8A}" sibTransId="{7C60BBFC-27AD-46FF-A889-C5582AE7EEDA}"/>
    <dgm:cxn modelId="{1C9B2812-C03B-4E75-862E-BD3F431A5C91}" srcId="{F157A5BD-6B1A-4D78-8D12-C5697E3BA902}" destId="{7CD10821-E0BA-4B49-BEEF-0CA72EEC9FAC}" srcOrd="1" destOrd="0" parTransId="{D04FB7D3-EBF8-4393-ACE6-05FFCAF0AF2A}" sibTransId="{91196878-CB82-46CB-8BE1-EC8707A5CFC7}"/>
    <dgm:cxn modelId="{971CE273-3FAF-43D8-BDD3-632CB2AC4673}" type="presOf" srcId="{F157A5BD-6B1A-4D78-8D12-C5697E3BA902}" destId="{8E78E6F4-83AA-4786-930B-E1C80F14EE2D}" srcOrd="0" destOrd="0" presId="urn:microsoft.com/office/officeart/2008/layout/VerticalCurvedList"/>
    <dgm:cxn modelId="{26488F64-0F9A-4880-977F-9F0DAC7C031A}" type="presOf" srcId="{1F4B97A8-10D9-4187-8726-41F3B49E8145}" destId="{A972BB0B-0E59-4CCB-8072-A6A47F738BD7}" srcOrd="0" destOrd="0" presId="urn:microsoft.com/office/officeart/2008/layout/VerticalCurvedList"/>
    <dgm:cxn modelId="{760C7C94-1995-4995-B47C-AA1DA4BA8961}" type="presOf" srcId="{F1C28A04-04E2-4240-9740-2D742BCAA02A}" destId="{56AB85D5-A9B5-4052-A566-1BC6DB53FC49}" srcOrd="0" destOrd="0" presId="urn:microsoft.com/office/officeart/2008/layout/VerticalCurvedList"/>
    <dgm:cxn modelId="{8D1CEF4A-6D1B-4BC0-BF77-AE894DF0DB01}" srcId="{F157A5BD-6B1A-4D78-8D12-C5697E3BA902}" destId="{1F4B97A8-10D9-4187-8726-41F3B49E8145}" srcOrd="0" destOrd="0" parTransId="{EF34F728-12C3-46A9-ADB6-CD2A0226DDE1}" sibTransId="{F1C28A04-04E2-4240-9740-2D742BCAA02A}"/>
    <dgm:cxn modelId="{4DE587D0-201B-42C7-B7E8-9A2B74C93248}" type="presParOf" srcId="{8E78E6F4-83AA-4786-930B-E1C80F14EE2D}" destId="{1E6BBB53-F658-4295-AA6A-536E2D7E7A50}" srcOrd="0" destOrd="0" presId="urn:microsoft.com/office/officeart/2008/layout/VerticalCurvedList"/>
    <dgm:cxn modelId="{A1EB46C5-644D-41C1-96F3-AB3117B332B2}" type="presParOf" srcId="{1E6BBB53-F658-4295-AA6A-536E2D7E7A50}" destId="{24DC728D-073D-4B26-AD88-4D2AD57C6D2F}" srcOrd="0" destOrd="0" presId="urn:microsoft.com/office/officeart/2008/layout/VerticalCurvedList"/>
    <dgm:cxn modelId="{F5920A32-11F1-4B29-860A-4B6AC7E5B208}" type="presParOf" srcId="{24DC728D-073D-4B26-AD88-4D2AD57C6D2F}" destId="{A1B91F09-C07E-413D-ACD0-D6A4726B1F64}" srcOrd="0" destOrd="0" presId="urn:microsoft.com/office/officeart/2008/layout/VerticalCurvedList"/>
    <dgm:cxn modelId="{B9FD7F9C-22BD-4CE6-81BC-41EAA3211CDD}" type="presParOf" srcId="{24DC728D-073D-4B26-AD88-4D2AD57C6D2F}" destId="{56AB85D5-A9B5-4052-A566-1BC6DB53FC49}" srcOrd="1" destOrd="0" presId="urn:microsoft.com/office/officeart/2008/layout/VerticalCurvedList"/>
    <dgm:cxn modelId="{F66AC028-10C8-4952-98FD-CEDC931CC23B}" type="presParOf" srcId="{24DC728D-073D-4B26-AD88-4D2AD57C6D2F}" destId="{B16814D5-0439-478C-9749-D7CE102D7C72}" srcOrd="2" destOrd="0" presId="urn:microsoft.com/office/officeart/2008/layout/VerticalCurvedList"/>
    <dgm:cxn modelId="{76AC2203-2751-4440-9743-297E4C4F1859}" type="presParOf" srcId="{24DC728D-073D-4B26-AD88-4D2AD57C6D2F}" destId="{B14F57D8-0B1A-46BF-8036-1B51F811E446}" srcOrd="3" destOrd="0" presId="urn:microsoft.com/office/officeart/2008/layout/VerticalCurvedList"/>
    <dgm:cxn modelId="{5949B146-9557-4EA1-AF3B-733BF26CEB8B}" type="presParOf" srcId="{1E6BBB53-F658-4295-AA6A-536E2D7E7A50}" destId="{A972BB0B-0E59-4CCB-8072-A6A47F738BD7}" srcOrd="1" destOrd="0" presId="urn:microsoft.com/office/officeart/2008/layout/VerticalCurvedList"/>
    <dgm:cxn modelId="{FACD96DE-6412-4E12-8B6A-C6AAE17E0B3C}" type="presParOf" srcId="{1E6BBB53-F658-4295-AA6A-536E2D7E7A50}" destId="{79D0094E-5B0E-429E-9C79-DC7C97C06BC1}" srcOrd="2" destOrd="0" presId="urn:microsoft.com/office/officeart/2008/layout/VerticalCurvedList"/>
    <dgm:cxn modelId="{C683F11C-6675-4D4F-A45E-09F0C8CAEC15}" type="presParOf" srcId="{79D0094E-5B0E-429E-9C79-DC7C97C06BC1}" destId="{3ACDFFA3-C3CE-4A52-A008-33D18B9B85B7}" srcOrd="0" destOrd="0" presId="urn:microsoft.com/office/officeart/2008/layout/VerticalCurvedList"/>
    <dgm:cxn modelId="{86AF5727-E689-412D-8467-D234CFA96EF7}" type="presParOf" srcId="{1E6BBB53-F658-4295-AA6A-536E2D7E7A50}" destId="{2E6B273C-9B23-45B3-BFCD-ECE166DD240C}" srcOrd="3" destOrd="0" presId="urn:microsoft.com/office/officeart/2008/layout/VerticalCurvedList"/>
    <dgm:cxn modelId="{3AFB256C-EA12-47BA-8EA9-F327A33DE7C5}" type="presParOf" srcId="{1E6BBB53-F658-4295-AA6A-536E2D7E7A50}" destId="{51A1331E-8B3F-417F-AD88-65F75FEFA484}" srcOrd="4" destOrd="0" presId="urn:microsoft.com/office/officeart/2008/layout/VerticalCurvedList"/>
    <dgm:cxn modelId="{0B4438F5-3CD7-494E-872F-35F3BCC4AEC6}" type="presParOf" srcId="{51A1331E-8B3F-417F-AD88-65F75FEFA484}" destId="{B3CE6BDA-560F-475A-A4CE-6BFCC930972E}" srcOrd="0" destOrd="0" presId="urn:microsoft.com/office/officeart/2008/layout/VerticalCurvedList"/>
    <dgm:cxn modelId="{EF11234A-1A80-4473-B588-E08C468C24C5}" type="presParOf" srcId="{1E6BBB53-F658-4295-AA6A-536E2D7E7A50}" destId="{667B6444-0490-40BC-BA4D-2773A899C372}" srcOrd="5" destOrd="0" presId="urn:microsoft.com/office/officeart/2008/layout/VerticalCurvedList"/>
    <dgm:cxn modelId="{3025642A-1C0C-446B-9E8E-081A72A6AFF0}" type="presParOf" srcId="{1E6BBB53-F658-4295-AA6A-536E2D7E7A50}" destId="{755BFFDA-778B-43DB-BB28-8BCCF58694D0}" srcOrd="6" destOrd="0" presId="urn:microsoft.com/office/officeart/2008/layout/VerticalCurvedList"/>
    <dgm:cxn modelId="{2C341787-0D89-4DA8-B693-83304004C5E0}" type="presParOf" srcId="{755BFFDA-778B-43DB-BB28-8BCCF58694D0}" destId="{1B03CA01-D9FE-4DD6-A9BA-98DC548F09ED}" srcOrd="0" destOrd="0" presId="urn:microsoft.com/office/officeart/2008/layout/VerticalCurvedList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3BCFB0E-ED12-4183-889E-B92C7ED15653}" type="doc">
      <dgm:prSet loTypeId="urn:microsoft.com/office/officeart/2005/8/layout/hProcess9" loCatId="process" qsTypeId="urn:microsoft.com/office/officeart/2005/8/quickstyle/3d1" qsCatId="3D" csTypeId="urn:microsoft.com/office/officeart/2005/8/colors/colorful1#1" csCatId="colorful" phldr="1"/>
      <dgm:spPr/>
    </dgm:pt>
    <dgm:pt modelId="{B54C4007-D6C3-476F-A3E5-3E5454A1EDEB}">
      <dgm:prSet phldrT="[Текст]"/>
      <dgm:spPr/>
      <dgm:t>
        <a:bodyPr/>
        <a:lstStyle/>
        <a:p>
          <a:r>
            <a:rPr lang="ru-RU" dirty="0" smtClean="0"/>
            <a:t>Психологические соблазны</a:t>
          </a:r>
          <a:endParaRPr lang="ru-RU" dirty="0"/>
        </a:p>
      </dgm:t>
    </dgm:pt>
    <dgm:pt modelId="{FC3B1C6E-4E00-4279-9E63-C18934197285}" type="parTrans" cxnId="{7B7CA591-2B06-4DE9-A08D-3DB367F63D3E}">
      <dgm:prSet/>
      <dgm:spPr/>
      <dgm:t>
        <a:bodyPr/>
        <a:lstStyle/>
        <a:p>
          <a:endParaRPr lang="ru-RU"/>
        </a:p>
      </dgm:t>
    </dgm:pt>
    <dgm:pt modelId="{5FE9BA38-78CB-43E0-8E50-6C1425E5131F}" type="sibTrans" cxnId="{7B7CA591-2B06-4DE9-A08D-3DB367F63D3E}">
      <dgm:prSet/>
      <dgm:spPr/>
      <dgm:t>
        <a:bodyPr/>
        <a:lstStyle/>
        <a:p>
          <a:endParaRPr lang="ru-RU"/>
        </a:p>
      </dgm:t>
    </dgm:pt>
    <dgm:pt modelId="{D8B9E48D-E9E2-4883-A06E-D1D16C27A637}">
      <dgm:prSet phldrT="[Текст]"/>
      <dgm:spPr>
        <a:solidFill>
          <a:schemeClr val="bg2">
            <a:lumMod val="25000"/>
          </a:schemeClr>
        </a:solidFill>
      </dgm:spPr>
      <dgm:t>
        <a:bodyPr/>
        <a:lstStyle/>
        <a:p>
          <a:r>
            <a:rPr lang="ru-RU" dirty="0" smtClean="0"/>
            <a:t>Негативные изменения                    в поведении</a:t>
          </a:r>
          <a:endParaRPr lang="ru-RU" dirty="0"/>
        </a:p>
      </dgm:t>
    </dgm:pt>
    <dgm:pt modelId="{6B7F815E-E27C-4EE1-8153-0B82040B3485}" type="parTrans" cxnId="{51DA5E60-536F-4E80-B5EE-D8F29BCACD31}">
      <dgm:prSet/>
      <dgm:spPr/>
      <dgm:t>
        <a:bodyPr/>
        <a:lstStyle/>
        <a:p>
          <a:endParaRPr lang="ru-RU"/>
        </a:p>
      </dgm:t>
    </dgm:pt>
    <dgm:pt modelId="{04A2E0F7-B9B8-4205-87DF-688C89DC1144}" type="sibTrans" cxnId="{51DA5E60-536F-4E80-B5EE-D8F29BCACD31}">
      <dgm:prSet/>
      <dgm:spPr/>
      <dgm:t>
        <a:bodyPr/>
        <a:lstStyle/>
        <a:p>
          <a:endParaRPr lang="ru-RU"/>
        </a:p>
      </dgm:t>
    </dgm:pt>
    <dgm:pt modelId="{7CDDF3C0-9218-43D3-B857-58C34DBF6E09}">
      <dgm:prSet phldrT="[Текст]"/>
      <dgm:spPr/>
      <dgm:t>
        <a:bodyPr/>
        <a:lstStyle/>
        <a:p>
          <a:r>
            <a:rPr lang="ru-RU" dirty="0" smtClean="0"/>
            <a:t>Психологическая зависимость</a:t>
          </a:r>
          <a:endParaRPr lang="ru-RU" dirty="0"/>
        </a:p>
      </dgm:t>
    </dgm:pt>
    <dgm:pt modelId="{01E21461-2833-461F-B576-177C8A2BBB95}" type="parTrans" cxnId="{68FB3B6A-D6A3-402E-8CF0-52A8F94CBCBD}">
      <dgm:prSet/>
      <dgm:spPr/>
      <dgm:t>
        <a:bodyPr/>
        <a:lstStyle/>
        <a:p>
          <a:endParaRPr lang="ru-RU"/>
        </a:p>
      </dgm:t>
    </dgm:pt>
    <dgm:pt modelId="{95E27409-D4E3-4E40-B00C-0B5587DECAAE}" type="sibTrans" cxnId="{68FB3B6A-D6A3-402E-8CF0-52A8F94CBCBD}">
      <dgm:prSet/>
      <dgm:spPr/>
      <dgm:t>
        <a:bodyPr/>
        <a:lstStyle/>
        <a:p>
          <a:endParaRPr lang="ru-RU"/>
        </a:p>
      </dgm:t>
    </dgm:pt>
    <dgm:pt modelId="{882DD29E-C550-40D0-811D-DB62B7DF7334}" type="pres">
      <dgm:prSet presAssocID="{A3BCFB0E-ED12-4183-889E-B92C7ED15653}" presName="CompostProcess" presStyleCnt="0">
        <dgm:presLayoutVars>
          <dgm:dir/>
          <dgm:resizeHandles val="exact"/>
        </dgm:presLayoutVars>
      </dgm:prSet>
      <dgm:spPr/>
    </dgm:pt>
    <dgm:pt modelId="{4D91D24B-D3A3-46EA-BD64-0616F30C4BC2}" type="pres">
      <dgm:prSet presAssocID="{A3BCFB0E-ED12-4183-889E-B92C7ED15653}" presName="arrow" presStyleLbl="bgShp" presStyleIdx="0" presStyleCnt="1"/>
      <dgm:spPr/>
    </dgm:pt>
    <dgm:pt modelId="{A8A4435D-D797-48AD-90CF-3E51CB2FC0BC}" type="pres">
      <dgm:prSet presAssocID="{A3BCFB0E-ED12-4183-889E-B92C7ED15653}" presName="linearProcess" presStyleCnt="0"/>
      <dgm:spPr/>
    </dgm:pt>
    <dgm:pt modelId="{2E7BE49D-452F-4BD7-AEB4-906594EC10E4}" type="pres">
      <dgm:prSet presAssocID="{B54C4007-D6C3-476F-A3E5-3E5454A1EDE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F5E03EE-7766-45AE-B3F4-EA843BC8F0E6}" type="pres">
      <dgm:prSet presAssocID="{5FE9BA38-78CB-43E0-8E50-6C1425E5131F}" presName="sibTrans" presStyleCnt="0"/>
      <dgm:spPr/>
    </dgm:pt>
    <dgm:pt modelId="{A29FD2BC-B663-49AE-8D52-B6F516DF3FD3}" type="pres">
      <dgm:prSet presAssocID="{D8B9E48D-E9E2-4883-A06E-D1D16C27A637}" presName="textNode" presStyleLbl="node1" presStyleIdx="1" presStyleCnt="3" custLinFactX="89032" custLinFactNeighborX="100000" custLinFactNeighborY="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F3B111-984C-4628-ACD6-78EE7B41FD49}" type="pres">
      <dgm:prSet presAssocID="{04A2E0F7-B9B8-4205-87DF-688C89DC1144}" presName="sibTrans" presStyleCnt="0"/>
      <dgm:spPr/>
    </dgm:pt>
    <dgm:pt modelId="{F1EDE236-304F-41E2-94E7-4E65343C7EE0}" type="pres">
      <dgm:prSet presAssocID="{7CDDF3C0-9218-43D3-B857-58C34DBF6E09}" presName="textNode" presStyleLbl="node1" presStyleIdx="2" presStyleCnt="3" custLinFactX="-100042" custLinFactNeighborX="-200000" custLinFactNeighborY="127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3ACCE95-24F2-4043-85BB-FBC8F73F7071}" type="presOf" srcId="{7CDDF3C0-9218-43D3-B857-58C34DBF6E09}" destId="{F1EDE236-304F-41E2-94E7-4E65343C7EE0}" srcOrd="0" destOrd="0" presId="urn:microsoft.com/office/officeart/2005/8/layout/hProcess9"/>
    <dgm:cxn modelId="{68FB3B6A-D6A3-402E-8CF0-52A8F94CBCBD}" srcId="{A3BCFB0E-ED12-4183-889E-B92C7ED15653}" destId="{7CDDF3C0-9218-43D3-B857-58C34DBF6E09}" srcOrd="2" destOrd="0" parTransId="{01E21461-2833-461F-B576-177C8A2BBB95}" sibTransId="{95E27409-D4E3-4E40-B00C-0B5587DECAAE}"/>
    <dgm:cxn modelId="{847E38E7-7693-454E-835B-C70C1C71D3D1}" type="presOf" srcId="{D8B9E48D-E9E2-4883-A06E-D1D16C27A637}" destId="{A29FD2BC-B663-49AE-8D52-B6F516DF3FD3}" srcOrd="0" destOrd="0" presId="urn:microsoft.com/office/officeart/2005/8/layout/hProcess9"/>
    <dgm:cxn modelId="{D188223C-A1A4-420D-8661-F569A32786BF}" type="presOf" srcId="{B54C4007-D6C3-476F-A3E5-3E5454A1EDEB}" destId="{2E7BE49D-452F-4BD7-AEB4-906594EC10E4}" srcOrd="0" destOrd="0" presId="urn:microsoft.com/office/officeart/2005/8/layout/hProcess9"/>
    <dgm:cxn modelId="{17FB7F86-074F-4C8C-A37D-D17C873D6C0F}" type="presOf" srcId="{A3BCFB0E-ED12-4183-889E-B92C7ED15653}" destId="{882DD29E-C550-40D0-811D-DB62B7DF7334}" srcOrd="0" destOrd="0" presId="urn:microsoft.com/office/officeart/2005/8/layout/hProcess9"/>
    <dgm:cxn modelId="{7B7CA591-2B06-4DE9-A08D-3DB367F63D3E}" srcId="{A3BCFB0E-ED12-4183-889E-B92C7ED15653}" destId="{B54C4007-D6C3-476F-A3E5-3E5454A1EDEB}" srcOrd="0" destOrd="0" parTransId="{FC3B1C6E-4E00-4279-9E63-C18934197285}" sibTransId="{5FE9BA38-78CB-43E0-8E50-6C1425E5131F}"/>
    <dgm:cxn modelId="{51DA5E60-536F-4E80-B5EE-D8F29BCACD31}" srcId="{A3BCFB0E-ED12-4183-889E-B92C7ED15653}" destId="{D8B9E48D-E9E2-4883-A06E-D1D16C27A637}" srcOrd="1" destOrd="0" parTransId="{6B7F815E-E27C-4EE1-8153-0B82040B3485}" sibTransId="{04A2E0F7-B9B8-4205-87DF-688C89DC1144}"/>
    <dgm:cxn modelId="{E33DB818-96B7-4AEC-97BB-AA6F87334868}" type="presParOf" srcId="{882DD29E-C550-40D0-811D-DB62B7DF7334}" destId="{4D91D24B-D3A3-46EA-BD64-0616F30C4BC2}" srcOrd="0" destOrd="0" presId="urn:microsoft.com/office/officeart/2005/8/layout/hProcess9"/>
    <dgm:cxn modelId="{2B2E9983-84F4-48F2-B81C-DC7839830605}" type="presParOf" srcId="{882DD29E-C550-40D0-811D-DB62B7DF7334}" destId="{A8A4435D-D797-48AD-90CF-3E51CB2FC0BC}" srcOrd="1" destOrd="0" presId="urn:microsoft.com/office/officeart/2005/8/layout/hProcess9"/>
    <dgm:cxn modelId="{8AF28CF1-1356-42DE-BA2E-02897BA8834F}" type="presParOf" srcId="{A8A4435D-D797-48AD-90CF-3E51CB2FC0BC}" destId="{2E7BE49D-452F-4BD7-AEB4-906594EC10E4}" srcOrd="0" destOrd="0" presId="urn:microsoft.com/office/officeart/2005/8/layout/hProcess9"/>
    <dgm:cxn modelId="{E9C36746-CA8D-4D46-835D-0C4F32B4FF07}" type="presParOf" srcId="{A8A4435D-D797-48AD-90CF-3E51CB2FC0BC}" destId="{8F5E03EE-7766-45AE-B3F4-EA843BC8F0E6}" srcOrd="1" destOrd="0" presId="urn:microsoft.com/office/officeart/2005/8/layout/hProcess9"/>
    <dgm:cxn modelId="{11F55702-C4B0-4704-86B1-838461BF71AA}" type="presParOf" srcId="{A8A4435D-D797-48AD-90CF-3E51CB2FC0BC}" destId="{A29FD2BC-B663-49AE-8D52-B6F516DF3FD3}" srcOrd="2" destOrd="0" presId="urn:microsoft.com/office/officeart/2005/8/layout/hProcess9"/>
    <dgm:cxn modelId="{C10AE170-1074-4488-B2ED-F52496546895}" type="presParOf" srcId="{A8A4435D-D797-48AD-90CF-3E51CB2FC0BC}" destId="{D0F3B111-984C-4628-ACD6-78EE7B41FD49}" srcOrd="3" destOrd="0" presId="urn:microsoft.com/office/officeart/2005/8/layout/hProcess9"/>
    <dgm:cxn modelId="{9DFAA035-DE63-4155-A8B2-570820286710}" type="presParOf" srcId="{A8A4435D-D797-48AD-90CF-3E51CB2FC0BC}" destId="{F1EDE236-304F-41E2-94E7-4E65343C7EE0}" srcOrd="4" destOrd="0" presId="urn:microsoft.com/office/officeart/2005/8/layout/hProcess9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7BD1AD7-FAC4-4EDB-9039-4AFA0ACB22EA}" type="doc">
      <dgm:prSet loTypeId="urn:microsoft.com/office/officeart/2005/8/layout/venn1" loCatId="relationship" qsTypeId="urn:microsoft.com/office/officeart/2005/8/quickstyle/3d1" qsCatId="3D" csTypeId="urn:microsoft.com/office/officeart/2005/8/colors/colorful1#2" csCatId="colorful" phldr="1"/>
      <dgm:spPr/>
    </dgm:pt>
    <dgm:pt modelId="{55730983-6F9D-4DD6-A016-6A2BB6968295}">
      <dgm:prSet phldrT="[Текст]"/>
      <dgm:spPr/>
      <dgm:t>
        <a:bodyPr/>
        <a:lstStyle/>
        <a:p>
          <a:r>
            <a:rPr lang="ru-RU" dirty="0" smtClean="0"/>
            <a:t>Психологическое насилие</a:t>
          </a:r>
          <a:endParaRPr lang="ru-RU" dirty="0"/>
        </a:p>
      </dgm:t>
    </dgm:pt>
    <dgm:pt modelId="{BF373372-B80F-40FC-A93C-58C1E510D45B}" type="parTrans" cxnId="{DF0CED33-A22B-497E-9653-DE61D99F8B71}">
      <dgm:prSet/>
      <dgm:spPr/>
      <dgm:t>
        <a:bodyPr/>
        <a:lstStyle/>
        <a:p>
          <a:endParaRPr lang="ru-RU"/>
        </a:p>
      </dgm:t>
    </dgm:pt>
    <dgm:pt modelId="{1118A8EF-57C6-48EE-B409-0522DE853C21}" type="sibTrans" cxnId="{DF0CED33-A22B-497E-9653-DE61D99F8B71}">
      <dgm:prSet/>
      <dgm:spPr/>
      <dgm:t>
        <a:bodyPr/>
        <a:lstStyle/>
        <a:p>
          <a:endParaRPr lang="ru-RU"/>
        </a:p>
      </dgm:t>
    </dgm:pt>
    <dgm:pt modelId="{2A11BF46-1F86-4879-ABB3-3652781462AD}">
      <dgm:prSet phldrT="[Текст]"/>
      <dgm:spPr/>
      <dgm:t>
        <a:bodyPr/>
        <a:lstStyle/>
        <a:p>
          <a:r>
            <a:rPr lang="ru-RU" dirty="0" smtClean="0"/>
            <a:t>Способы психологической защиты</a:t>
          </a:r>
          <a:endParaRPr lang="ru-RU" dirty="0"/>
        </a:p>
      </dgm:t>
    </dgm:pt>
    <dgm:pt modelId="{C05E531C-A9AF-4F3E-B7C1-84AEE9CD60D2}" type="parTrans" cxnId="{96A792E6-352A-444A-9106-9C62AFCB1643}">
      <dgm:prSet/>
      <dgm:spPr/>
      <dgm:t>
        <a:bodyPr/>
        <a:lstStyle/>
        <a:p>
          <a:endParaRPr lang="ru-RU"/>
        </a:p>
      </dgm:t>
    </dgm:pt>
    <dgm:pt modelId="{3F11551D-8388-442A-A579-3B24C54D5D57}" type="sibTrans" cxnId="{96A792E6-352A-444A-9106-9C62AFCB1643}">
      <dgm:prSet/>
      <dgm:spPr/>
      <dgm:t>
        <a:bodyPr/>
        <a:lstStyle/>
        <a:p>
          <a:endParaRPr lang="ru-RU"/>
        </a:p>
      </dgm:t>
    </dgm:pt>
    <dgm:pt modelId="{0C69E9FD-69A2-47D7-B001-275D14578C34}">
      <dgm:prSet phldrT="[Текст]"/>
      <dgm:spPr/>
      <dgm:t>
        <a:bodyPr/>
        <a:lstStyle/>
        <a:p>
          <a:r>
            <a:rPr lang="ru-RU" dirty="0" smtClean="0"/>
            <a:t>Манипуляции</a:t>
          </a:r>
          <a:endParaRPr lang="ru-RU" dirty="0"/>
        </a:p>
      </dgm:t>
    </dgm:pt>
    <dgm:pt modelId="{1F209165-CDEC-4C65-A355-7337C386AE7D}" type="parTrans" cxnId="{B9E6579E-2FB5-4CF9-981C-A7B2BE806CB9}">
      <dgm:prSet/>
      <dgm:spPr/>
      <dgm:t>
        <a:bodyPr/>
        <a:lstStyle/>
        <a:p>
          <a:endParaRPr lang="ru-RU"/>
        </a:p>
      </dgm:t>
    </dgm:pt>
    <dgm:pt modelId="{263158A4-987D-40A4-BE08-B67550F012B2}" type="sibTrans" cxnId="{B9E6579E-2FB5-4CF9-981C-A7B2BE806CB9}">
      <dgm:prSet/>
      <dgm:spPr/>
      <dgm:t>
        <a:bodyPr/>
        <a:lstStyle/>
        <a:p>
          <a:endParaRPr lang="ru-RU"/>
        </a:p>
      </dgm:t>
    </dgm:pt>
    <dgm:pt modelId="{B7B937F9-A91D-4C1A-A05D-AFCDD6907007}" type="pres">
      <dgm:prSet presAssocID="{F7BD1AD7-FAC4-4EDB-9039-4AFA0ACB22EA}" presName="compositeShape" presStyleCnt="0">
        <dgm:presLayoutVars>
          <dgm:chMax val="7"/>
          <dgm:dir/>
          <dgm:resizeHandles val="exact"/>
        </dgm:presLayoutVars>
      </dgm:prSet>
      <dgm:spPr/>
    </dgm:pt>
    <dgm:pt modelId="{C3A3F98A-8125-423C-8075-1BBE62D21B86}" type="pres">
      <dgm:prSet presAssocID="{55730983-6F9D-4DD6-A016-6A2BB6968295}" presName="circ1" presStyleLbl="vennNode1" presStyleIdx="0" presStyleCnt="3"/>
      <dgm:spPr/>
      <dgm:t>
        <a:bodyPr/>
        <a:lstStyle/>
        <a:p>
          <a:endParaRPr lang="ru-RU"/>
        </a:p>
      </dgm:t>
    </dgm:pt>
    <dgm:pt modelId="{550955F4-8171-43FF-9E8A-A5DE0CB93B38}" type="pres">
      <dgm:prSet presAssocID="{55730983-6F9D-4DD6-A016-6A2BB6968295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B06B066-CF63-44BE-B8D8-A5A7DEF21DDE}" type="pres">
      <dgm:prSet presAssocID="{2A11BF46-1F86-4879-ABB3-3652781462AD}" presName="circ2" presStyleLbl="vennNode1" presStyleIdx="1" presStyleCnt="3"/>
      <dgm:spPr/>
      <dgm:t>
        <a:bodyPr/>
        <a:lstStyle/>
        <a:p>
          <a:endParaRPr lang="ru-RU"/>
        </a:p>
      </dgm:t>
    </dgm:pt>
    <dgm:pt modelId="{74525BDE-A782-46CB-B8F0-C73CD966668A}" type="pres">
      <dgm:prSet presAssocID="{2A11BF46-1F86-4879-ABB3-3652781462A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A007BF-1400-4FD1-BD6B-A833B6BC6935}" type="pres">
      <dgm:prSet presAssocID="{0C69E9FD-69A2-47D7-B001-275D14578C34}" presName="circ3" presStyleLbl="vennNode1" presStyleIdx="2" presStyleCnt="3"/>
      <dgm:spPr/>
      <dgm:t>
        <a:bodyPr/>
        <a:lstStyle/>
        <a:p>
          <a:endParaRPr lang="ru-RU"/>
        </a:p>
      </dgm:t>
    </dgm:pt>
    <dgm:pt modelId="{967195DC-B390-432A-9EA1-65A93838EB8D}" type="pres">
      <dgm:prSet presAssocID="{0C69E9FD-69A2-47D7-B001-275D14578C34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EF9A6C4-C3B5-4F78-AD1B-94ACCC99CAC2}" type="presOf" srcId="{2A11BF46-1F86-4879-ABB3-3652781462AD}" destId="{74525BDE-A782-46CB-B8F0-C73CD966668A}" srcOrd="1" destOrd="0" presId="urn:microsoft.com/office/officeart/2005/8/layout/venn1"/>
    <dgm:cxn modelId="{1F1CDEA2-3BA3-4353-AFAB-965C3C5DF205}" type="presOf" srcId="{0C69E9FD-69A2-47D7-B001-275D14578C34}" destId="{02A007BF-1400-4FD1-BD6B-A833B6BC6935}" srcOrd="0" destOrd="0" presId="urn:microsoft.com/office/officeart/2005/8/layout/venn1"/>
    <dgm:cxn modelId="{8A39CAC9-39DE-4DBF-9EA4-A2B1C23ADBF3}" type="presOf" srcId="{55730983-6F9D-4DD6-A016-6A2BB6968295}" destId="{550955F4-8171-43FF-9E8A-A5DE0CB93B38}" srcOrd="1" destOrd="0" presId="urn:microsoft.com/office/officeart/2005/8/layout/venn1"/>
    <dgm:cxn modelId="{B9E6579E-2FB5-4CF9-981C-A7B2BE806CB9}" srcId="{F7BD1AD7-FAC4-4EDB-9039-4AFA0ACB22EA}" destId="{0C69E9FD-69A2-47D7-B001-275D14578C34}" srcOrd="2" destOrd="0" parTransId="{1F209165-CDEC-4C65-A355-7337C386AE7D}" sibTransId="{263158A4-987D-40A4-BE08-B67550F012B2}"/>
    <dgm:cxn modelId="{96A792E6-352A-444A-9106-9C62AFCB1643}" srcId="{F7BD1AD7-FAC4-4EDB-9039-4AFA0ACB22EA}" destId="{2A11BF46-1F86-4879-ABB3-3652781462AD}" srcOrd="1" destOrd="0" parTransId="{C05E531C-A9AF-4F3E-B7C1-84AEE9CD60D2}" sibTransId="{3F11551D-8388-442A-A579-3B24C54D5D57}"/>
    <dgm:cxn modelId="{DF0CED33-A22B-497E-9653-DE61D99F8B71}" srcId="{F7BD1AD7-FAC4-4EDB-9039-4AFA0ACB22EA}" destId="{55730983-6F9D-4DD6-A016-6A2BB6968295}" srcOrd="0" destOrd="0" parTransId="{BF373372-B80F-40FC-A93C-58C1E510D45B}" sibTransId="{1118A8EF-57C6-48EE-B409-0522DE853C21}"/>
    <dgm:cxn modelId="{F75CB689-AB0B-4036-8938-8835CF696B86}" type="presOf" srcId="{2A11BF46-1F86-4879-ABB3-3652781462AD}" destId="{8B06B066-CF63-44BE-B8D8-A5A7DEF21DDE}" srcOrd="0" destOrd="0" presId="urn:microsoft.com/office/officeart/2005/8/layout/venn1"/>
    <dgm:cxn modelId="{DCAB5FEB-DAD0-48AA-9675-637C6949D121}" type="presOf" srcId="{F7BD1AD7-FAC4-4EDB-9039-4AFA0ACB22EA}" destId="{B7B937F9-A91D-4C1A-A05D-AFCDD6907007}" srcOrd="0" destOrd="0" presId="urn:microsoft.com/office/officeart/2005/8/layout/venn1"/>
    <dgm:cxn modelId="{D30335B9-ADC0-4A4F-9A1F-1D8B1D6366CA}" type="presOf" srcId="{55730983-6F9D-4DD6-A016-6A2BB6968295}" destId="{C3A3F98A-8125-423C-8075-1BBE62D21B86}" srcOrd="0" destOrd="0" presId="urn:microsoft.com/office/officeart/2005/8/layout/venn1"/>
    <dgm:cxn modelId="{16197C04-11CC-444F-BD26-4E756BE6B16C}" type="presOf" srcId="{0C69E9FD-69A2-47D7-B001-275D14578C34}" destId="{967195DC-B390-432A-9EA1-65A93838EB8D}" srcOrd="1" destOrd="0" presId="urn:microsoft.com/office/officeart/2005/8/layout/venn1"/>
    <dgm:cxn modelId="{19C2E033-B2C0-41B8-A403-9E56D3FCFBFB}" type="presParOf" srcId="{B7B937F9-A91D-4C1A-A05D-AFCDD6907007}" destId="{C3A3F98A-8125-423C-8075-1BBE62D21B86}" srcOrd="0" destOrd="0" presId="urn:microsoft.com/office/officeart/2005/8/layout/venn1"/>
    <dgm:cxn modelId="{06E274B6-2A67-4D35-8F04-B692D157DBE9}" type="presParOf" srcId="{B7B937F9-A91D-4C1A-A05D-AFCDD6907007}" destId="{550955F4-8171-43FF-9E8A-A5DE0CB93B38}" srcOrd="1" destOrd="0" presId="urn:microsoft.com/office/officeart/2005/8/layout/venn1"/>
    <dgm:cxn modelId="{89A5C7D6-7360-4062-BC13-0E3DEC34F9F8}" type="presParOf" srcId="{B7B937F9-A91D-4C1A-A05D-AFCDD6907007}" destId="{8B06B066-CF63-44BE-B8D8-A5A7DEF21DDE}" srcOrd="2" destOrd="0" presId="urn:microsoft.com/office/officeart/2005/8/layout/venn1"/>
    <dgm:cxn modelId="{DA9EA0F5-19BF-4114-98E6-15CC1E175952}" type="presParOf" srcId="{B7B937F9-A91D-4C1A-A05D-AFCDD6907007}" destId="{74525BDE-A782-46CB-B8F0-C73CD966668A}" srcOrd="3" destOrd="0" presId="urn:microsoft.com/office/officeart/2005/8/layout/venn1"/>
    <dgm:cxn modelId="{4DEDDD3A-D502-482D-8D60-31E222A447E5}" type="presParOf" srcId="{B7B937F9-A91D-4C1A-A05D-AFCDD6907007}" destId="{02A007BF-1400-4FD1-BD6B-A833B6BC6935}" srcOrd="4" destOrd="0" presId="urn:microsoft.com/office/officeart/2005/8/layout/venn1"/>
    <dgm:cxn modelId="{4DDED79E-E976-48A8-A491-472C16A4F028}" type="presParOf" srcId="{B7B937F9-A91D-4C1A-A05D-AFCDD6907007}" destId="{967195DC-B390-432A-9EA1-65A93838EB8D}" srcOrd="5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E332C55F-74F8-4163-A176-A30FF51928A2}" type="doc">
      <dgm:prSet loTypeId="urn:microsoft.com/office/officeart/2005/8/layout/funnel1" loCatId="process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A4C32F41-2B7A-43E9-8D36-4CC0AA85D6D9}">
      <dgm:prSet phldrT="[Текст]"/>
      <dgm:spPr/>
      <dgm:t>
        <a:bodyPr/>
        <a:lstStyle/>
        <a:p>
          <a:r>
            <a:rPr lang="ru-RU" dirty="0" smtClean="0"/>
            <a:t>когнитивная сфера</a:t>
          </a:r>
          <a:endParaRPr lang="ru-RU" dirty="0"/>
        </a:p>
      </dgm:t>
    </dgm:pt>
    <dgm:pt modelId="{C21DA7D1-383F-4441-8B68-8988BEB02CDC}" type="parTrans" cxnId="{44D471B2-D469-462C-9D7D-984CB0E9D511}">
      <dgm:prSet/>
      <dgm:spPr/>
      <dgm:t>
        <a:bodyPr/>
        <a:lstStyle/>
        <a:p>
          <a:endParaRPr lang="ru-RU"/>
        </a:p>
      </dgm:t>
    </dgm:pt>
    <dgm:pt modelId="{ED9FF910-B6F0-46EE-AA50-0DAD990598FF}" type="sibTrans" cxnId="{44D471B2-D469-462C-9D7D-984CB0E9D511}">
      <dgm:prSet/>
      <dgm:spPr/>
      <dgm:t>
        <a:bodyPr/>
        <a:lstStyle/>
        <a:p>
          <a:endParaRPr lang="ru-RU"/>
        </a:p>
      </dgm:t>
    </dgm:pt>
    <dgm:pt modelId="{8335FE29-78E8-4AF6-881E-2BD4DDA80D53}">
      <dgm:prSet phldrT="[Текст]"/>
      <dgm:spPr/>
      <dgm:t>
        <a:bodyPr/>
        <a:lstStyle/>
        <a:p>
          <a:r>
            <a:rPr lang="ru-RU" dirty="0" smtClean="0"/>
            <a:t>Эмоциональная сфера</a:t>
          </a:r>
          <a:endParaRPr lang="ru-RU" dirty="0"/>
        </a:p>
      </dgm:t>
    </dgm:pt>
    <dgm:pt modelId="{A4D76A2A-69A1-4E4C-BD91-7790954C6F9C}" type="parTrans" cxnId="{C3152280-AF21-4981-8426-BAD4FA77DF57}">
      <dgm:prSet/>
      <dgm:spPr/>
      <dgm:t>
        <a:bodyPr/>
        <a:lstStyle/>
        <a:p>
          <a:endParaRPr lang="ru-RU"/>
        </a:p>
      </dgm:t>
    </dgm:pt>
    <dgm:pt modelId="{B1E97840-6D7B-4F36-826A-872C8B8C2393}" type="sibTrans" cxnId="{C3152280-AF21-4981-8426-BAD4FA77DF57}">
      <dgm:prSet/>
      <dgm:spPr/>
      <dgm:t>
        <a:bodyPr/>
        <a:lstStyle/>
        <a:p>
          <a:endParaRPr lang="ru-RU"/>
        </a:p>
      </dgm:t>
    </dgm:pt>
    <dgm:pt modelId="{C809A200-B70C-4482-A467-1C152C08C828}">
      <dgm:prSet phldrT="[Текст]"/>
      <dgm:spPr/>
      <dgm:t>
        <a:bodyPr/>
        <a:lstStyle/>
        <a:p>
          <a:r>
            <a:rPr lang="ru-RU" dirty="0" smtClean="0"/>
            <a:t>поведение</a:t>
          </a:r>
          <a:endParaRPr lang="ru-RU" dirty="0"/>
        </a:p>
      </dgm:t>
    </dgm:pt>
    <dgm:pt modelId="{B2500CEF-EB65-41F2-9FEC-E7B98812A18A}" type="parTrans" cxnId="{E6B86784-8BE1-464C-B363-7BA1C77C3FD4}">
      <dgm:prSet/>
      <dgm:spPr/>
      <dgm:t>
        <a:bodyPr/>
        <a:lstStyle/>
        <a:p>
          <a:endParaRPr lang="ru-RU"/>
        </a:p>
      </dgm:t>
    </dgm:pt>
    <dgm:pt modelId="{26F7080B-B930-44E2-8351-73DF156F56EE}" type="sibTrans" cxnId="{E6B86784-8BE1-464C-B363-7BA1C77C3FD4}">
      <dgm:prSet/>
      <dgm:spPr/>
      <dgm:t>
        <a:bodyPr/>
        <a:lstStyle/>
        <a:p>
          <a:endParaRPr lang="ru-RU"/>
        </a:p>
      </dgm:t>
    </dgm:pt>
    <dgm:pt modelId="{8F3157FD-13ED-48C5-9E8A-18C625EB4B4F}">
      <dgm:prSet phldrT="[Текст]"/>
      <dgm:spPr/>
      <dgm:t>
        <a:bodyPr/>
        <a:lstStyle/>
        <a:p>
          <a:r>
            <a:rPr lang="ru-RU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</a:t>
          </a:r>
          <a:endParaRPr lang="ru-RU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D6C04451-88CC-48B4-A533-0B79E85F0BFB}" type="parTrans" cxnId="{CF3B9779-7D7D-46B7-A236-5C1A46001082}">
      <dgm:prSet/>
      <dgm:spPr/>
      <dgm:t>
        <a:bodyPr/>
        <a:lstStyle/>
        <a:p>
          <a:endParaRPr lang="ru-RU"/>
        </a:p>
      </dgm:t>
    </dgm:pt>
    <dgm:pt modelId="{5DC4F69F-37B4-4B41-8885-7A43912CE32D}" type="sibTrans" cxnId="{CF3B9779-7D7D-46B7-A236-5C1A46001082}">
      <dgm:prSet/>
      <dgm:spPr/>
      <dgm:t>
        <a:bodyPr/>
        <a:lstStyle/>
        <a:p>
          <a:endParaRPr lang="ru-RU"/>
        </a:p>
      </dgm:t>
    </dgm:pt>
    <dgm:pt modelId="{6F5EEBC2-A261-41B9-9593-95C23C5FE11B}" type="pres">
      <dgm:prSet presAssocID="{E332C55F-74F8-4163-A176-A30FF51928A2}" presName="Name0" presStyleCnt="0">
        <dgm:presLayoutVars>
          <dgm:chMax val="4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FBB77E3-FEC9-4D71-AFFE-DB72C4767787}" type="pres">
      <dgm:prSet presAssocID="{E332C55F-74F8-4163-A176-A30FF51928A2}" presName="ellipse" presStyleLbl="trBgShp" presStyleIdx="0" presStyleCnt="1"/>
      <dgm:spPr/>
    </dgm:pt>
    <dgm:pt modelId="{020C5093-4950-4DC3-81BD-C966645F3AE9}" type="pres">
      <dgm:prSet presAssocID="{E332C55F-74F8-4163-A176-A30FF51928A2}" presName="arrow1" presStyleLbl="fgShp" presStyleIdx="0" presStyleCnt="1"/>
      <dgm:spPr/>
    </dgm:pt>
    <dgm:pt modelId="{B5324596-1165-45B3-808C-5BBD04049BB1}" type="pres">
      <dgm:prSet presAssocID="{E332C55F-74F8-4163-A176-A30FF51928A2}" presName="rectangle" presStyleLbl="revTx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4F803AC-4022-41A4-97F3-4F4A7DF8F176}" type="pres">
      <dgm:prSet presAssocID="{8335FE29-78E8-4AF6-881E-2BD4DDA80D53}" presName="item1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D9EC1B-E712-4547-B6F8-3FC81657D447}" type="pres">
      <dgm:prSet presAssocID="{C809A200-B70C-4482-A467-1C152C08C828}" presName="item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E1EB04B-319E-42AA-AF26-8465A0490F44}" type="pres">
      <dgm:prSet presAssocID="{8F3157FD-13ED-48C5-9E8A-18C625EB4B4F}" presName="item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03E68D-42E5-4783-86F1-EDA78FAA86E4}" type="pres">
      <dgm:prSet presAssocID="{E332C55F-74F8-4163-A176-A30FF51928A2}" presName="funnel" presStyleLbl="trAlignAcc1" presStyleIdx="0" presStyleCnt="1" custLinFactNeighborX="435" custLinFactNeighborY="5629"/>
      <dgm:spPr/>
    </dgm:pt>
  </dgm:ptLst>
  <dgm:cxnLst>
    <dgm:cxn modelId="{CF3B9779-7D7D-46B7-A236-5C1A46001082}" srcId="{E332C55F-74F8-4163-A176-A30FF51928A2}" destId="{8F3157FD-13ED-48C5-9E8A-18C625EB4B4F}" srcOrd="3" destOrd="0" parTransId="{D6C04451-88CC-48B4-A533-0B79E85F0BFB}" sibTransId="{5DC4F69F-37B4-4B41-8885-7A43912CE32D}"/>
    <dgm:cxn modelId="{C3152280-AF21-4981-8426-BAD4FA77DF57}" srcId="{E332C55F-74F8-4163-A176-A30FF51928A2}" destId="{8335FE29-78E8-4AF6-881E-2BD4DDA80D53}" srcOrd="1" destOrd="0" parTransId="{A4D76A2A-69A1-4E4C-BD91-7790954C6F9C}" sibTransId="{B1E97840-6D7B-4F36-826A-872C8B8C2393}"/>
    <dgm:cxn modelId="{E6B86784-8BE1-464C-B363-7BA1C77C3FD4}" srcId="{E332C55F-74F8-4163-A176-A30FF51928A2}" destId="{C809A200-B70C-4482-A467-1C152C08C828}" srcOrd="2" destOrd="0" parTransId="{B2500CEF-EB65-41F2-9FEC-E7B98812A18A}" sibTransId="{26F7080B-B930-44E2-8351-73DF156F56EE}"/>
    <dgm:cxn modelId="{44D471B2-D469-462C-9D7D-984CB0E9D511}" srcId="{E332C55F-74F8-4163-A176-A30FF51928A2}" destId="{A4C32F41-2B7A-43E9-8D36-4CC0AA85D6D9}" srcOrd="0" destOrd="0" parTransId="{C21DA7D1-383F-4441-8B68-8988BEB02CDC}" sibTransId="{ED9FF910-B6F0-46EE-AA50-0DAD990598FF}"/>
    <dgm:cxn modelId="{1DBF5DD7-B35A-443F-9291-8D0932F46682}" type="presOf" srcId="{A4C32F41-2B7A-43E9-8D36-4CC0AA85D6D9}" destId="{BE1EB04B-319E-42AA-AF26-8465A0490F44}" srcOrd="0" destOrd="0" presId="urn:microsoft.com/office/officeart/2005/8/layout/funnel1"/>
    <dgm:cxn modelId="{F2D3E6CD-6F37-44A3-BA20-F83526997C40}" type="presOf" srcId="{C809A200-B70C-4482-A467-1C152C08C828}" destId="{A4F803AC-4022-41A4-97F3-4F4A7DF8F176}" srcOrd="0" destOrd="0" presId="urn:microsoft.com/office/officeart/2005/8/layout/funnel1"/>
    <dgm:cxn modelId="{040CCD51-4106-483A-ACB5-18FD8224E788}" type="presOf" srcId="{8335FE29-78E8-4AF6-881E-2BD4DDA80D53}" destId="{DFD9EC1B-E712-4547-B6F8-3FC81657D447}" srcOrd="0" destOrd="0" presId="urn:microsoft.com/office/officeart/2005/8/layout/funnel1"/>
    <dgm:cxn modelId="{2018B281-F56C-4AE7-B873-444D44F12286}" type="presOf" srcId="{8F3157FD-13ED-48C5-9E8A-18C625EB4B4F}" destId="{B5324596-1165-45B3-808C-5BBD04049BB1}" srcOrd="0" destOrd="0" presId="urn:microsoft.com/office/officeart/2005/8/layout/funnel1"/>
    <dgm:cxn modelId="{96A5372D-CBC5-4226-8176-3CDF1D1AA73E}" type="presOf" srcId="{E332C55F-74F8-4163-A176-A30FF51928A2}" destId="{6F5EEBC2-A261-41B9-9593-95C23C5FE11B}" srcOrd="0" destOrd="0" presId="urn:microsoft.com/office/officeart/2005/8/layout/funnel1"/>
    <dgm:cxn modelId="{BD8412A8-0FFC-4CBB-B070-4B312D92B5F4}" type="presParOf" srcId="{6F5EEBC2-A261-41B9-9593-95C23C5FE11B}" destId="{0FBB77E3-FEC9-4D71-AFFE-DB72C4767787}" srcOrd="0" destOrd="0" presId="urn:microsoft.com/office/officeart/2005/8/layout/funnel1"/>
    <dgm:cxn modelId="{3A8649E8-BE05-4757-A5FE-4144EB6DC123}" type="presParOf" srcId="{6F5EEBC2-A261-41B9-9593-95C23C5FE11B}" destId="{020C5093-4950-4DC3-81BD-C966645F3AE9}" srcOrd="1" destOrd="0" presId="urn:microsoft.com/office/officeart/2005/8/layout/funnel1"/>
    <dgm:cxn modelId="{51384BFD-65BD-4CBE-8BCB-52FDA9EACA4D}" type="presParOf" srcId="{6F5EEBC2-A261-41B9-9593-95C23C5FE11B}" destId="{B5324596-1165-45B3-808C-5BBD04049BB1}" srcOrd="2" destOrd="0" presId="urn:microsoft.com/office/officeart/2005/8/layout/funnel1"/>
    <dgm:cxn modelId="{86FA4DA6-3522-467C-B766-0EED3C33A9B3}" type="presParOf" srcId="{6F5EEBC2-A261-41B9-9593-95C23C5FE11B}" destId="{A4F803AC-4022-41A4-97F3-4F4A7DF8F176}" srcOrd="3" destOrd="0" presId="urn:microsoft.com/office/officeart/2005/8/layout/funnel1"/>
    <dgm:cxn modelId="{43E9E7AB-49B6-4D1F-BA98-D4E23E1D4B47}" type="presParOf" srcId="{6F5EEBC2-A261-41B9-9593-95C23C5FE11B}" destId="{DFD9EC1B-E712-4547-B6F8-3FC81657D447}" srcOrd="4" destOrd="0" presId="urn:microsoft.com/office/officeart/2005/8/layout/funnel1"/>
    <dgm:cxn modelId="{A561393E-1FF6-404F-8378-2443DD8F77CC}" type="presParOf" srcId="{6F5EEBC2-A261-41B9-9593-95C23C5FE11B}" destId="{BE1EB04B-319E-42AA-AF26-8465A0490F44}" srcOrd="5" destOrd="0" presId="urn:microsoft.com/office/officeart/2005/8/layout/funnel1"/>
    <dgm:cxn modelId="{F50D554F-B170-4487-AB77-D5F35881580A}" type="presParOf" srcId="{6F5EEBC2-A261-41B9-9593-95C23C5FE11B}" destId="{3B03E68D-42E5-4783-86F1-EDA78FAA86E4}" srcOrd="6" destOrd="0" presId="urn:microsoft.com/office/officeart/2005/8/layout/funnel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6727237-9801-4A57-83B3-BE8F19B3318B}" type="doc">
      <dgm:prSet loTypeId="urn:microsoft.com/office/officeart/2005/8/layout/gear1" loCatId="cycle" qsTypeId="urn:microsoft.com/office/officeart/2005/8/quickstyle/3d1" qsCatId="3D" csTypeId="urn:microsoft.com/office/officeart/2005/8/colors/colorful2" csCatId="colorful" phldr="1"/>
      <dgm:spPr/>
    </dgm:pt>
    <dgm:pt modelId="{F6A8CADB-8656-4424-81A4-9A38BA0262CB}">
      <dgm:prSet phldrT="[Текст]"/>
      <dgm:spPr/>
      <dgm:t>
        <a:bodyPr/>
        <a:lstStyle/>
        <a:p>
          <a:r>
            <a:rPr lang="ru-RU" dirty="0" smtClean="0"/>
            <a:t>действие</a:t>
          </a:r>
          <a:endParaRPr lang="ru-RU" dirty="0"/>
        </a:p>
      </dgm:t>
    </dgm:pt>
    <dgm:pt modelId="{BCF6EC7E-8503-4AEC-B2BB-19632134F37D}" type="parTrans" cxnId="{FB04C2A1-77CD-4A5A-86FE-EDC5DD485D54}">
      <dgm:prSet/>
      <dgm:spPr/>
      <dgm:t>
        <a:bodyPr/>
        <a:lstStyle/>
        <a:p>
          <a:endParaRPr lang="ru-RU"/>
        </a:p>
      </dgm:t>
    </dgm:pt>
    <dgm:pt modelId="{81F4A22B-6D7B-47AF-A091-0B38BF4535CD}" type="sibTrans" cxnId="{FB04C2A1-77CD-4A5A-86FE-EDC5DD485D54}">
      <dgm:prSet/>
      <dgm:spPr/>
      <dgm:t>
        <a:bodyPr/>
        <a:lstStyle/>
        <a:p>
          <a:endParaRPr lang="ru-RU"/>
        </a:p>
      </dgm:t>
    </dgm:pt>
    <dgm:pt modelId="{241958AF-D206-4F4B-AD57-AC6726C16FB8}">
      <dgm:prSet phldrT="[Текст]"/>
      <dgm:spPr/>
      <dgm:t>
        <a:bodyPr/>
        <a:lstStyle/>
        <a:p>
          <a:r>
            <a:rPr lang="ru-RU" dirty="0" smtClean="0"/>
            <a:t>отношение</a:t>
          </a:r>
          <a:endParaRPr lang="ru-RU" dirty="0"/>
        </a:p>
      </dgm:t>
    </dgm:pt>
    <dgm:pt modelId="{F81D331C-DEE3-4D07-ACDB-85121B1508C2}" type="parTrans" cxnId="{C9DDF3AD-712C-4B3B-B234-83246DA79B94}">
      <dgm:prSet/>
      <dgm:spPr/>
      <dgm:t>
        <a:bodyPr/>
        <a:lstStyle/>
        <a:p>
          <a:endParaRPr lang="ru-RU"/>
        </a:p>
      </dgm:t>
    </dgm:pt>
    <dgm:pt modelId="{2D25AE01-5FBA-454C-A352-3A018E4382FC}" type="sibTrans" cxnId="{C9DDF3AD-712C-4B3B-B234-83246DA79B94}">
      <dgm:prSet/>
      <dgm:spPr/>
      <dgm:t>
        <a:bodyPr/>
        <a:lstStyle/>
        <a:p>
          <a:endParaRPr lang="ru-RU"/>
        </a:p>
      </dgm:t>
    </dgm:pt>
    <dgm:pt modelId="{12CBF3C0-3D36-4FA4-A9A2-9BD3A6FFD7E9}">
      <dgm:prSet phldrT="[Текст]"/>
      <dgm:spPr/>
      <dgm:t>
        <a:bodyPr/>
        <a:lstStyle/>
        <a:p>
          <a:r>
            <a:rPr lang="ru-RU" dirty="0" smtClean="0"/>
            <a:t>знание</a:t>
          </a:r>
          <a:endParaRPr lang="ru-RU" dirty="0"/>
        </a:p>
      </dgm:t>
    </dgm:pt>
    <dgm:pt modelId="{04E02538-F56C-452B-A2DC-3E418D39551A}" type="parTrans" cxnId="{A7E08069-F1B7-47D6-B4C1-20C549520EE7}">
      <dgm:prSet/>
      <dgm:spPr/>
      <dgm:t>
        <a:bodyPr/>
        <a:lstStyle/>
        <a:p>
          <a:endParaRPr lang="ru-RU"/>
        </a:p>
      </dgm:t>
    </dgm:pt>
    <dgm:pt modelId="{83444438-8CE7-493A-A6E6-25FEB0FB29F5}" type="sibTrans" cxnId="{A7E08069-F1B7-47D6-B4C1-20C549520EE7}">
      <dgm:prSet/>
      <dgm:spPr/>
      <dgm:t>
        <a:bodyPr/>
        <a:lstStyle/>
        <a:p>
          <a:endParaRPr lang="ru-RU"/>
        </a:p>
      </dgm:t>
    </dgm:pt>
    <dgm:pt modelId="{D95D2E74-707A-441E-B5F8-BD721DC6615F}" type="pres">
      <dgm:prSet presAssocID="{86727237-9801-4A57-83B3-BE8F19B3318B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D3141747-80C2-4E56-9AEA-91BB9F5D993E}" type="pres">
      <dgm:prSet presAssocID="{F6A8CADB-8656-4424-81A4-9A38BA0262CB}" presName="gear1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8D6678-D1CA-4C87-84D9-7CED48E30302}" type="pres">
      <dgm:prSet presAssocID="{F6A8CADB-8656-4424-81A4-9A38BA0262CB}" presName="gear1srcNode" presStyleLbl="node1" presStyleIdx="0" presStyleCnt="3"/>
      <dgm:spPr/>
      <dgm:t>
        <a:bodyPr/>
        <a:lstStyle/>
        <a:p>
          <a:endParaRPr lang="ru-RU"/>
        </a:p>
      </dgm:t>
    </dgm:pt>
    <dgm:pt modelId="{AB965F20-9E40-4D7D-A8FC-375B53A5FAFF}" type="pres">
      <dgm:prSet presAssocID="{F6A8CADB-8656-4424-81A4-9A38BA0262CB}" presName="gear1dstNode" presStyleLbl="node1" presStyleIdx="0" presStyleCnt="3"/>
      <dgm:spPr/>
      <dgm:t>
        <a:bodyPr/>
        <a:lstStyle/>
        <a:p>
          <a:endParaRPr lang="ru-RU"/>
        </a:p>
      </dgm:t>
    </dgm:pt>
    <dgm:pt modelId="{680A568A-663F-4D3C-91FC-A994E00BC82C}" type="pres">
      <dgm:prSet presAssocID="{241958AF-D206-4F4B-AD57-AC6726C16FB8}" presName="gear2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9DF5343-DC03-4493-8CF6-0827D67BE403}" type="pres">
      <dgm:prSet presAssocID="{241958AF-D206-4F4B-AD57-AC6726C16FB8}" presName="gear2srcNode" presStyleLbl="node1" presStyleIdx="1" presStyleCnt="3"/>
      <dgm:spPr/>
      <dgm:t>
        <a:bodyPr/>
        <a:lstStyle/>
        <a:p>
          <a:endParaRPr lang="ru-RU"/>
        </a:p>
      </dgm:t>
    </dgm:pt>
    <dgm:pt modelId="{C92C72B4-29D2-4E64-A0F8-D5005E77F060}" type="pres">
      <dgm:prSet presAssocID="{241958AF-D206-4F4B-AD57-AC6726C16FB8}" presName="gear2dstNode" presStyleLbl="node1" presStyleIdx="1" presStyleCnt="3"/>
      <dgm:spPr/>
      <dgm:t>
        <a:bodyPr/>
        <a:lstStyle/>
        <a:p>
          <a:endParaRPr lang="ru-RU"/>
        </a:p>
      </dgm:t>
    </dgm:pt>
    <dgm:pt modelId="{6F883762-2756-4552-B289-F714989452C2}" type="pres">
      <dgm:prSet presAssocID="{12CBF3C0-3D36-4FA4-A9A2-9BD3A6FFD7E9}" presName="gear3" presStyleLbl="node1" presStyleIdx="2" presStyleCnt="3"/>
      <dgm:spPr/>
      <dgm:t>
        <a:bodyPr/>
        <a:lstStyle/>
        <a:p>
          <a:endParaRPr lang="ru-RU"/>
        </a:p>
      </dgm:t>
    </dgm:pt>
    <dgm:pt modelId="{A3AA39C6-20D9-44DA-BB26-D4A45D27F78C}" type="pres">
      <dgm:prSet presAssocID="{12CBF3C0-3D36-4FA4-A9A2-9BD3A6FFD7E9}" presName="gear3tx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B26B30C-93BB-4A1B-84D3-4C3A61B3ACA5}" type="pres">
      <dgm:prSet presAssocID="{12CBF3C0-3D36-4FA4-A9A2-9BD3A6FFD7E9}" presName="gear3srcNode" presStyleLbl="node1" presStyleIdx="2" presStyleCnt="3"/>
      <dgm:spPr/>
      <dgm:t>
        <a:bodyPr/>
        <a:lstStyle/>
        <a:p>
          <a:endParaRPr lang="ru-RU"/>
        </a:p>
      </dgm:t>
    </dgm:pt>
    <dgm:pt modelId="{C9377748-BE9F-40D5-A890-773361C2945F}" type="pres">
      <dgm:prSet presAssocID="{12CBF3C0-3D36-4FA4-A9A2-9BD3A6FFD7E9}" presName="gear3dstNode" presStyleLbl="node1" presStyleIdx="2" presStyleCnt="3"/>
      <dgm:spPr/>
      <dgm:t>
        <a:bodyPr/>
        <a:lstStyle/>
        <a:p>
          <a:endParaRPr lang="ru-RU"/>
        </a:p>
      </dgm:t>
    </dgm:pt>
    <dgm:pt modelId="{F6CD2B90-8E0D-4F2E-A0CE-2C80101E6F02}" type="pres">
      <dgm:prSet presAssocID="{81F4A22B-6D7B-47AF-A091-0B38BF4535CD}" presName="connector1" presStyleLbl="sibTrans2D1" presStyleIdx="0" presStyleCnt="3"/>
      <dgm:spPr/>
      <dgm:t>
        <a:bodyPr/>
        <a:lstStyle/>
        <a:p>
          <a:endParaRPr lang="ru-RU"/>
        </a:p>
      </dgm:t>
    </dgm:pt>
    <dgm:pt modelId="{61CBBF30-FFA4-4EC9-8516-8FD51A0815B8}" type="pres">
      <dgm:prSet presAssocID="{2D25AE01-5FBA-454C-A352-3A018E4382FC}" presName="connector2" presStyleLbl="sibTrans2D1" presStyleIdx="1" presStyleCnt="3"/>
      <dgm:spPr/>
      <dgm:t>
        <a:bodyPr/>
        <a:lstStyle/>
        <a:p>
          <a:endParaRPr lang="ru-RU"/>
        </a:p>
      </dgm:t>
    </dgm:pt>
    <dgm:pt modelId="{1BD3D4C0-7F85-44EB-A1B2-327856D8A1FB}" type="pres">
      <dgm:prSet presAssocID="{83444438-8CE7-493A-A6E6-25FEB0FB29F5}" presName="connector3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A030762-8BA1-45E6-8B7F-915400F990D5}" type="presOf" srcId="{241958AF-D206-4F4B-AD57-AC6726C16FB8}" destId="{C92C72B4-29D2-4E64-A0F8-D5005E77F060}" srcOrd="2" destOrd="0" presId="urn:microsoft.com/office/officeart/2005/8/layout/gear1"/>
    <dgm:cxn modelId="{64B374AD-9BB8-408F-B29B-65A1A466FC9E}" type="presOf" srcId="{12CBF3C0-3D36-4FA4-A9A2-9BD3A6FFD7E9}" destId="{A3AA39C6-20D9-44DA-BB26-D4A45D27F78C}" srcOrd="1" destOrd="0" presId="urn:microsoft.com/office/officeart/2005/8/layout/gear1"/>
    <dgm:cxn modelId="{3A122A24-54EF-4B74-B2CE-299E057DFD15}" type="presOf" srcId="{12CBF3C0-3D36-4FA4-A9A2-9BD3A6FFD7E9}" destId="{C9377748-BE9F-40D5-A890-773361C2945F}" srcOrd="3" destOrd="0" presId="urn:microsoft.com/office/officeart/2005/8/layout/gear1"/>
    <dgm:cxn modelId="{EDA2E345-BD21-48BC-87CB-46074848A5D3}" type="presOf" srcId="{241958AF-D206-4F4B-AD57-AC6726C16FB8}" destId="{19DF5343-DC03-4493-8CF6-0827D67BE403}" srcOrd="1" destOrd="0" presId="urn:microsoft.com/office/officeart/2005/8/layout/gear1"/>
    <dgm:cxn modelId="{3792C5E4-F0F7-4A4A-A416-8F623F5BF197}" type="presOf" srcId="{F6A8CADB-8656-4424-81A4-9A38BA0262CB}" destId="{5A8D6678-D1CA-4C87-84D9-7CED48E30302}" srcOrd="1" destOrd="0" presId="urn:microsoft.com/office/officeart/2005/8/layout/gear1"/>
    <dgm:cxn modelId="{3D3BA788-916B-4FFE-A228-5DCE8C575862}" type="presOf" srcId="{2D25AE01-5FBA-454C-A352-3A018E4382FC}" destId="{61CBBF30-FFA4-4EC9-8516-8FD51A0815B8}" srcOrd="0" destOrd="0" presId="urn:microsoft.com/office/officeart/2005/8/layout/gear1"/>
    <dgm:cxn modelId="{CF40CF7C-2E2A-4D80-B942-E20840B01BEF}" type="presOf" srcId="{F6A8CADB-8656-4424-81A4-9A38BA0262CB}" destId="{D3141747-80C2-4E56-9AEA-91BB9F5D993E}" srcOrd="0" destOrd="0" presId="urn:microsoft.com/office/officeart/2005/8/layout/gear1"/>
    <dgm:cxn modelId="{4AAEEF1F-186E-4703-988A-963D2B8D039D}" type="presOf" srcId="{12CBF3C0-3D36-4FA4-A9A2-9BD3A6FFD7E9}" destId="{6F883762-2756-4552-B289-F714989452C2}" srcOrd="0" destOrd="0" presId="urn:microsoft.com/office/officeart/2005/8/layout/gear1"/>
    <dgm:cxn modelId="{FB04C2A1-77CD-4A5A-86FE-EDC5DD485D54}" srcId="{86727237-9801-4A57-83B3-BE8F19B3318B}" destId="{F6A8CADB-8656-4424-81A4-9A38BA0262CB}" srcOrd="0" destOrd="0" parTransId="{BCF6EC7E-8503-4AEC-B2BB-19632134F37D}" sibTransId="{81F4A22B-6D7B-47AF-A091-0B38BF4535CD}"/>
    <dgm:cxn modelId="{9807B70D-4F80-49CE-9478-BF642272055F}" type="presOf" srcId="{83444438-8CE7-493A-A6E6-25FEB0FB29F5}" destId="{1BD3D4C0-7F85-44EB-A1B2-327856D8A1FB}" srcOrd="0" destOrd="0" presId="urn:microsoft.com/office/officeart/2005/8/layout/gear1"/>
    <dgm:cxn modelId="{C9DDF3AD-712C-4B3B-B234-83246DA79B94}" srcId="{86727237-9801-4A57-83B3-BE8F19B3318B}" destId="{241958AF-D206-4F4B-AD57-AC6726C16FB8}" srcOrd="1" destOrd="0" parTransId="{F81D331C-DEE3-4D07-ACDB-85121B1508C2}" sibTransId="{2D25AE01-5FBA-454C-A352-3A018E4382FC}"/>
    <dgm:cxn modelId="{8FD9DD76-5059-4B70-88BF-C829C7F43C5B}" type="presOf" srcId="{F6A8CADB-8656-4424-81A4-9A38BA0262CB}" destId="{AB965F20-9E40-4D7D-A8FC-375B53A5FAFF}" srcOrd="2" destOrd="0" presId="urn:microsoft.com/office/officeart/2005/8/layout/gear1"/>
    <dgm:cxn modelId="{57A48223-FBA5-4E35-B02D-BC90FADAC429}" type="presOf" srcId="{86727237-9801-4A57-83B3-BE8F19B3318B}" destId="{D95D2E74-707A-441E-B5F8-BD721DC6615F}" srcOrd="0" destOrd="0" presId="urn:microsoft.com/office/officeart/2005/8/layout/gear1"/>
    <dgm:cxn modelId="{2F809560-D5F1-4255-BF51-E0A7BF4CD0C3}" type="presOf" srcId="{241958AF-D206-4F4B-AD57-AC6726C16FB8}" destId="{680A568A-663F-4D3C-91FC-A994E00BC82C}" srcOrd="0" destOrd="0" presId="urn:microsoft.com/office/officeart/2005/8/layout/gear1"/>
    <dgm:cxn modelId="{9C576946-ACB8-450B-B8BF-7CAD7AF8ABA5}" type="presOf" srcId="{81F4A22B-6D7B-47AF-A091-0B38BF4535CD}" destId="{F6CD2B90-8E0D-4F2E-A0CE-2C80101E6F02}" srcOrd="0" destOrd="0" presId="urn:microsoft.com/office/officeart/2005/8/layout/gear1"/>
    <dgm:cxn modelId="{96B2727B-C851-4993-A787-24CCCB8CD66C}" type="presOf" srcId="{12CBF3C0-3D36-4FA4-A9A2-9BD3A6FFD7E9}" destId="{BB26B30C-93BB-4A1B-84D3-4C3A61B3ACA5}" srcOrd="2" destOrd="0" presId="urn:microsoft.com/office/officeart/2005/8/layout/gear1"/>
    <dgm:cxn modelId="{A7E08069-F1B7-47D6-B4C1-20C549520EE7}" srcId="{86727237-9801-4A57-83B3-BE8F19B3318B}" destId="{12CBF3C0-3D36-4FA4-A9A2-9BD3A6FFD7E9}" srcOrd="2" destOrd="0" parTransId="{04E02538-F56C-452B-A2DC-3E418D39551A}" sibTransId="{83444438-8CE7-493A-A6E6-25FEB0FB29F5}"/>
    <dgm:cxn modelId="{034911E3-F418-4184-8728-31F572BE16C6}" type="presParOf" srcId="{D95D2E74-707A-441E-B5F8-BD721DC6615F}" destId="{D3141747-80C2-4E56-9AEA-91BB9F5D993E}" srcOrd="0" destOrd="0" presId="urn:microsoft.com/office/officeart/2005/8/layout/gear1"/>
    <dgm:cxn modelId="{934FF74F-DA38-4357-A336-F4066027B5C1}" type="presParOf" srcId="{D95D2E74-707A-441E-B5F8-BD721DC6615F}" destId="{5A8D6678-D1CA-4C87-84D9-7CED48E30302}" srcOrd="1" destOrd="0" presId="urn:microsoft.com/office/officeart/2005/8/layout/gear1"/>
    <dgm:cxn modelId="{98152119-7D9B-459C-B244-DD75B193D785}" type="presParOf" srcId="{D95D2E74-707A-441E-B5F8-BD721DC6615F}" destId="{AB965F20-9E40-4D7D-A8FC-375B53A5FAFF}" srcOrd="2" destOrd="0" presId="urn:microsoft.com/office/officeart/2005/8/layout/gear1"/>
    <dgm:cxn modelId="{63CEBD61-A4E3-45F4-BC67-F180A3902217}" type="presParOf" srcId="{D95D2E74-707A-441E-B5F8-BD721DC6615F}" destId="{680A568A-663F-4D3C-91FC-A994E00BC82C}" srcOrd="3" destOrd="0" presId="urn:microsoft.com/office/officeart/2005/8/layout/gear1"/>
    <dgm:cxn modelId="{3164CF81-F721-4B7A-9B29-5BE64A34305F}" type="presParOf" srcId="{D95D2E74-707A-441E-B5F8-BD721DC6615F}" destId="{19DF5343-DC03-4493-8CF6-0827D67BE403}" srcOrd="4" destOrd="0" presId="urn:microsoft.com/office/officeart/2005/8/layout/gear1"/>
    <dgm:cxn modelId="{8EBEC7A1-FF6C-4C50-B3C7-4FE5BA226EF9}" type="presParOf" srcId="{D95D2E74-707A-441E-B5F8-BD721DC6615F}" destId="{C92C72B4-29D2-4E64-A0F8-D5005E77F060}" srcOrd="5" destOrd="0" presId="urn:microsoft.com/office/officeart/2005/8/layout/gear1"/>
    <dgm:cxn modelId="{0447BBDF-3857-45BF-85E2-9F13D7989764}" type="presParOf" srcId="{D95D2E74-707A-441E-B5F8-BD721DC6615F}" destId="{6F883762-2756-4552-B289-F714989452C2}" srcOrd="6" destOrd="0" presId="urn:microsoft.com/office/officeart/2005/8/layout/gear1"/>
    <dgm:cxn modelId="{944B08FA-80BC-4748-A7E0-B53A3C0797D8}" type="presParOf" srcId="{D95D2E74-707A-441E-B5F8-BD721DC6615F}" destId="{A3AA39C6-20D9-44DA-BB26-D4A45D27F78C}" srcOrd="7" destOrd="0" presId="urn:microsoft.com/office/officeart/2005/8/layout/gear1"/>
    <dgm:cxn modelId="{984B364D-1394-4FEA-A5B1-E9FE67CA5CED}" type="presParOf" srcId="{D95D2E74-707A-441E-B5F8-BD721DC6615F}" destId="{BB26B30C-93BB-4A1B-84D3-4C3A61B3ACA5}" srcOrd="8" destOrd="0" presId="urn:microsoft.com/office/officeart/2005/8/layout/gear1"/>
    <dgm:cxn modelId="{D28B77A8-42E5-4345-B24C-9CF6E2AB820D}" type="presParOf" srcId="{D95D2E74-707A-441E-B5F8-BD721DC6615F}" destId="{C9377748-BE9F-40D5-A890-773361C2945F}" srcOrd="9" destOrd="0" presId="urn:microsoft.com/office/officeart/2005/8/layout/gear1"/>
    <dgm:cxn modelId="{8DCB923A-7D0E-4D73-8FB8-80ED2A4F8937}" type="presParOf" srcId="{D95D2E74-707A-441E-B5F8-BD721DC6615F}" destId="{F6CD2B90-8E0D-4F2E-A0CE-2C80101E6F02}" srcOrd="10" destOrd="0" presId="urn:microsoft.com/office/officeart/2005/8/layout/gear1"/>
    <dgm:cxn modelId="{FFDA3EF8-C4FA-4A18-B0F5-E60F3A415762}" type="presParOf" srcId="{D95D2E74-707A-441E-B5F8-BD721DC6615F}" destId="{61CBBF30-FFA4-4EC9-8516-8FD51A0815B8}" srcOrd="11" destOrd="0" presId="urn:microsoft.com/office/officeart/2005/8/layout/gear1"/>
    <dgm:cxn modelId="{44E23EAE-8D11-4533-8A1A-DA9EAB3B727D}" type="presParOf" srcId="{D95D2E74-707A-441E-B5F8-BD721DC6615F}" destId="{1BD3D4C0-7F85-44EB-A1B2-327856D8A1FB}" srcOrd="12" destOrd="0" presId="urn:microsoft.com/office/officeart/2005/8/layout/gear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C6C7B29-F6F1-4DD0-8042-666004A208CA}" type="doc">
      <dgm:prSet loTypeId="urn:microsoft.com/office/officeart/2005/8/layout/radial6" loCatId="cycle" qsTypeId="urn:microsoft.com/office/officeart/2005/8/quickstyle/simple3" qsCatId="simple" csTypeId="urn:microsoft.com/office/officeart/2005/8/colors/colorful3" csCatId="colorful" phldr="1"/>
      <dgm:spPr/>
      <dgm:t>
        <a:bodyPr/>
        <a:lstStyle/>
        <a:p>
          <a:endParaRPr lang="ru-RU"/>
        </a:p>
      </dgm:t>
    </dgm:pt>
    <dgm:pt modelId="{8D88EC24-85DC-4404-BB13-451CAF8A809E}">
      <dgm:prSet phldrT="[Текст]"/>
      <dgm:spPr/>
      <dgm:t>
        <a:bodyPr/>
        <a:lstStyle/>
        <a:p>
          <a:r>
            <a:rPr lang="ru-RU" b="1" dirty="0" smtClean="0"/>
            <a:t>Кризисная ситуация</a:t>
          </a:r>
          <a:endParaRPr lang="ru-RU" b="1" dirty="0"/>
        </a:p>
      </dgm:t>
    </dgm:pt>
    <dgm:pt modelId="{85C1442F-B3B8-4049-81C2-EF6941D7B6D3}" type="parTrans" cxnId="{727ADA83-544B-4BDF-86F7-CEBBD10DA9F8}">
      <dgm:prSet/>
      <dgm:spPr/>
      <dgm:t>
        <a:bodyPr/>
        <a:lstStyle/>
        <a:p>
          <a:endParaRPr lang="ru-RU"/>
        </a:p>
      </dgm:t>
    </dgm:pt>
    <dgm:pt modelId="{4D232FB7-EFDD-49F3-BCAE-7D579E735825}" type="sibTrans" cxnId="{727ADA83-544B-4BDF-86F7-CEBBD10DA9F8}">
      <dgm:prSet/>
      <dgm:spPr/>
      <dgm:t>
        <a:bodyPr/>
        <a:lstStyle/>
        <a:p>
          <a:endParaRPr lang="ru-RU"/>
        </a:p>
      </dgm:t>
    </dgm:pt>
    <dgm:pt modelId="{F2BEEFC2-A252-4EFD-BD40-ADA063E15453}">
      <dgm:prSet phldrT="[Текст]" custT="1"/>
      <dgm:spPr/>
      <dgm:t>
        <a:bodyPr/>
        <a:lstStyle/>
        <a:p>
          <a:r>
            <a:rPr lang="ru-RU" sz="1600" b="1" dirty="0" smtClean="0"/>
            <a:t>Психология</a:t>
          </a:r>
          <a:endParaRPr lang="ru-RU" sz="1600" b="1" dirty="0"/>
        </a:p>
      </dgm:t>
    </dgm:pt>
    <dgm:pt modelId="{036A9F13-7155-4F41-88BB-6BFEE11B3D10}" type="parTrans" cxnId="{83699A02-157F-4843-963F-A62CDD345B1E}">
      <dgm:prSet/>
      <dgm:spPr/>
      <dgm:t>
        <a:bodyPr/>
        <a:lstStyle/>
        <a:p>
          <a:endParaRPr lang="ru-RU"/>
        </a:p>
      </dgm:t>
    </dgm:pt>
    <dgm:pt modelId="{333842ED-ABF9-4206-86E4-81B31DF64DBB}" type="sibTrans" cxnId="{83699A02-157F-4843-963F-A62CDD345B1E}">
      <dgm:prSet/>
      <dgm:spPr/>
      <dgm:t>
        <a:bodyPr/>
        <a:lstStyle/>
        <a:p>
          <a:endParaRPr lang="ru-RU"/>
        </a:p>
      </dgm:t>
    </dgm:pt>
    <dgm:pt modelId="{739538B0-F77B-45CA-9FD6-39FB07F0B52C}">
      <dgm:prSet phldrT="[Текст]" custT="1"/>
      <dgm:spPr/>
      <dgm:t>
        <a:bodyPr/>
        <a:lstStyle/>
        <a:p>
          <a:r>
            <a:rPr lang="ru-RU" sz="1600" b="1" dirty="0" err="1" smtClean="0"/>
            <a:t>Социо-логия</a:t>
          </a:r>
          <a:endParaRPr lang="ru-RU" sz="1600" b="1" dirty="0"/>
        </a:p>
      </dgm:t>
    </dgm:pt>
    <dgm:pt modelId="{6FF598DC-D10A-4FF0-A4F7-B5186E19F920}" type="parTrans" cxnId="{1DD53852-8FD8-43D3-86C4-4359403D831F}">
      <dgm:prSet/>
      <dgm:spPr/>
      <dgm:t>
        <a:bodyPr/>
        <a:lstStyle/>
        <a:p>
          <a:endParaRPr lang="ru-RU"/>
        </a:p>
      </dgm:t>
    </dgm:pt>
    <dgm:pt modelId="{840555EE-E5FA-42D7-8E53-D95DD8B87886}" type="sibTrans" cxnId="{1DD53852-8FD8-43D3-86C4-4359403D831F}">
      <dgm:prSet/>
      <dgm:spPr/>
      <dgm:t>
        <a:bodyPr/>
        <a:lstStyle/>
        <a:p>
          <a:endParaRPr lang="ru-RU"/>
        </a:p>
      </dgm:t>
    </dgm:pt>
    <dgm:pt modelId="{A8A19499-07C1-4DAC-B9B5-0511997DC655}">
      <dgm:prSet phldrT="[Текст]" custT="1"/>
      <dgm:spPr/>
      <dgm:t>
        <a:bodyPr/>
        <a:lstStyle/>
        <a:p>
          <a:r>
            <a:rPr lang="ru-RU" sz="1600" b="1" dirty="0" smtClean="0"/>
            <a:t>Психиатрия</a:t>
          </a:r>
          <a:endParaRPr lang="ru-RU" sz="1600" b="1" dirty="0"/>
        </a:p>
      </dgm:t>
    </dgm:pt>
    <dgm:pt modelId="{83C7FDCD-53D6-413B-AADA-FAB76C7A1B37}" type="parTrans" cxnId="{7B73BCC5-AB01-4001-AD03-EB5FF3A1EE83}">
      <dgm:prSet/>
      <dgm:spPr/>
      <dgm:t>
        <a:bodyPr/>
        <a:lstStyle/>
        <a:p>
          <a:endParaRPr lang="ru-RU"/>
        </a:p>
      </dgm:t>
    </dgm:pt>
    <dgm:pt modelId="{0FBF91CF-6E62-4110-89DD-199502096FF7}" type="sibTrans" cxnId="{7B73BCC5-AB01-4001-AD03-EB5FF3A1EE83}">
      <dgm:prSet/>
      <dgm:spPr/>
      <dgm:t>
        <a:bodyPr/>
        <a:lstStyle/>
        <a:p>
          <a:endParaRPr lang="ru-RU"/>
        </a:p>
      </dgm:t>
    </dgm:pt>
    <dgm:pt modelId="{978A9DC9-E253-4D7E-895D-0E198A19FDCD}">
      <dgm:prSet phldrT="[Текст]" custT="1"/>
      <dgm:spPr/>
      <dgm:t>
        <a:bodyPr/>
        <a:lstStyle/>
        <a:p>
          <a:r>
            <a:rPr lang="ru-RU" sz="1600" b="1" dirty="0" err="1" smtClean="0"/>
            <a:t>Психо-терапия</a:t>
          </a:r>
          <a:endParaRPr lang="ru-RU" sz="1600" b="1" dirty="0"/>
        </a:p>
      </dgm:t>
    </dgm:pt>
    <dgm:pt modelId="{C527D5EF-26E8-4EE5-B177-1DDF5A659F90}" type="parTrans" cxnId="{0FF19462-E197-473D-8EA2-33299A7A4D7E}">
      <dgm:prSet/>
      <dgm:spPr/>
      <dgm:t>
        <a:bodyPr/>
        <a:lstStyle/>
        <a:p>
          <a:endParaRPr lang="ru-RU"/>
        </a:p>
      </dgm:t>
    </dgm:pt>
    <dgm:pt modelId="{282C7B5D-213D-49C5-9332-80C3BC4F31EE}" type="sibTrans" cxnId="{0FF19462-E197-473D-8EA2-33299A7A4D7E}">
      <dgm:prSet/>
      <dgm:spPr/>
      <dgm:t>
        <a:bodyPr/>
        <a:lstStyle/>
        <a:p>
          <a:endParaRPr lang="ru-RU"/>
        </a:p>
      </dgm:t>
    </dgm:pt>
    <dgm:pt modelId="{CC3C961E-267B-4C25-8728-1F56B9C4F30B}" type="pres">
      <dgm:prSet presAssocID="{AC6C7B29-F6F1-4DD0-8042-666004A208C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C0C4CE5-E11A-4DD4-9883-EBB8354B8DD3}" type="pres">
      <dgm:prSet presAssocID="{8D88EC24-85DC-4404-BB13-451CAF8A809E}" presName="centerShape" presStyleLbl="node0" presStyleIdx="0" presStyleCnt="1"/>
      <dgm:spPr/>
      <dgm:t>
        <a:bodyPr/>
        <a:lstStyle/>
        <a:p>
          <a:endParaRPr lang="ru-RU"/>
        </a:p>
      </dgm:t>
    </dgm:pt>
    <dgm:pt modelId="{9E9640B9-5B87-49BE-B6CB-B45B6ADDEDEC}" type="pres">
      <dgm:prSet presAssocID="{F2BEEFC2-A252-4EFD-BD40-ADA063E15453}" presName="node" presStyleLbl="node1" presStyleIdx="0" presStyleCnt="4" custScaleX="157001" custScaleY="115864" custRadScaleRad="104744" custRadScaleInc="-651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0543ECE-65CC-40C5-8F74-05A27C58FC68}" type="pres">
      <dgm:prSet presAssocID="{F2BEEFC2-A252-4EFD-BD40-ADA063E15453}" presName="dummy" presStyleCnt="0"/>
      <dgm:spPr/>
    </dgm:pt>
    <dgm:pt modelId="{1D7BE031-3E6F-487F-BAC2-6678C44E5584}" type="pres">
      <dgm:prSet presAssocID="{333842ED-ABF9-4206-86E4-81B31DF64DBB}" presName="sibTrans" presStyleLbl="sibTrans2D1" presStyleIdx="0" presStyleCnt="4"/>
      <dgm:spPr/>
      <dgm:t>
        <a:bodyPr/>
        <a:lstStyle/>
        <a:p>
          <a:endParaRPr lang="ru-RU"/>
        </a:p>
      </dgm:t>
    </dgm:pt>
    <dgm:pt modelId="{B8BECE1E-8A3B-4323-B213-155449950866}" type="pres">
      <dgm:prSet presAssocID="{739538B0-F77B-45CA-9FD6-39FB07F0B52C}" presName="node" presStyleLbl="node1" presStyleIdx="1" presStyleCnt="4" custScaleX="149288" custScaleY="120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8128E3-DAE6-4DE6-9932-7A172FA3BE9C}" type="pres">
      <dgm:prSet presAssocID="{739538B0-F77B-45CA-9FD6-39FB07F0B52C}" presName="dummy" presStyleCnt="0"/>
      <dgm:spPr/>
    </dgm:pt>
    <dgm:pt modelId="{375F0B37-9C24-4F66-B316-B9310F0A7935}" type="pres">
      <dgm:prSet presAssocID="{840555EE-E5FA-42D7-8E53-D95DD8B87886}" presName="sibTrans" presStyleLbl="sibTrans2D1" presStyleIdx="1" presStyleCnt="4"/>
      <dgm:spPr/>
      <dgm:t>
        <a:bodyPr/>
        <a:lstStyle/>
        <a:p>
          <a:endParaRPr lang="ru-RU"/>
        </a:p>
      </dgm:t>
    </dgm:pt>
    <dgm:pt modelId="{229291C2-866E-437F-AEC7-B45F5150A7CA}" type="pres">
      <dgm:prSet presAssocID="{A8A19499-07C1-4DAC-B9B5-0511997DC655}" presName="node" presStyleLbl="node1" presStyleIdx="2" presStyleCnt="4" custScaleX="155968" custScaleY="1186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28EA01C-FA5B-4CCC-8F0E-163B4D4821B9}" type="pres">
      <dgm:prSet presAssocID="{A8A19499-07C1-4DAC-B9B5-0511997DC655}" presName="dummy" presStyleCnt="0"/>
      <dgm:spPr/>
    </dgm:pt>
    <dgm:pt modelId="{A7F31A42-8643-46FD-8CC3-92952297E54E}" type="pres">
      <dgm:prSet presAssocID="{0FBF91CF-6E62-4110-89DD-199502096FF7}" presName="sibTrans" presStyleLbl="sibTrans2D1" presStyleIdx="2" presStyleCnt="4"/>
      <dgm:spPr/>
      <dgm:t>
        <a:bodyPr/>
        <a:lstStyle/>
        <a:p>
          <a:endParaRPr lang="ru-RU"/>
        </a:p>
      </dgm:t>
    </dgm:pt>
    <dgm:pt modelId="{CB94537A-3E4A-4CBF-BC5A-1584362C8897}" type="pres">
      <dgm:prSet presAssocID="{978A9DC9-E253-4D7E-895D-0E198A19FDCD}" presName="node" presStyleLbl="node1" presStyleIdx="3" presStyleCnt="4" custScaleX="152679" custScaleY="120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6CB9770-BDB9-4CCA-BB63-168EE67F2715}" type="pres">
      <dgm:prSet presAssocID="{978A9DC9-E253-4D7E-895D-0E198A19FDCD}" presName="dummy" presStyleCnt="0"/>
      <dgm:spPr/>
    </dgm:pt>
    <dgm:pt modelId="{60340AB5-9729-4F47-99BD-CBD90F80532D}" type="pres">
      <dgm:prSet presAssocID="{282C7B5D-213D-49C5-9332-80C3BC4F31EE}" presName="sibTrans" presStyleLbl="sibTrans2D1" presStyleIdx="3" presStyleCnt="4"/>
      <dgm:spPr/>
      <dgm:t>
        <a:bodyPr/>
        <a:lstStyle/>
        <a:p>
          <a:endParaRPr lang="ru-RU"/>
        </a:p>
      </dgm:t>
    </dgm:pt>
  </dgm:ptLst>
  <dgm:cxnLst>
    <dgm:cxn modelId="{4D22D29E-3905-467A-9FF6-10B4F04394DD}" type="presOf" srcId="{840555EE-E5FA-42D7-8E53-D95DD8B87886}" destId="{375F0B37-9C24-4F66-B316-B9310F0A7935}" srcOrd="0" destOrd="0" presId="urn:microsoft.com/office/officeart/2005/8/layout/radial6"/>
    <dgm:cxn modelId="{7B73BCC5-AB01-4001-AD03-EB5FF3A1EE83}" srcId="{8D88EC24-85DC-4404-BB13-451CAF8A809E}" destId="{A8A19499-07C1-4DAC-B9B5-0511997DC655}" srcOrd="2" destOrd="0" parTransId="{83C7FDCD-53D6-413B-AADA-FAB76C7A1B37}" sibTransId="{0FBF91CF-6E62-4110-89DD-199502096FF7}"/>
    <dgm:cxn modelId="{0FF19462-E197-473D-8EA2-33299A7A4D7E}" srcId="{8D88EC24-85DC-4404-BB13-451CAF8A809E}" destId="{978A9DC9-E253-4D7E-895D-0E198A19FDCD}" srcOrd="3" destOrd="0" parTransId="{C527D5EF-26E8-4EE5-B177-1DDF5A659F90}" sibTransId="{282C7B5D-213D-49C5-9332-80C3BC4F31EE}"/>
    <dgm:cxn modelId="{DBDBDEE0-341F-4DA9-AC16-B656381CA354}" type="presOf" srcId="{8D88EC24-85DC-4404-BB13-451CAF8A809E}" destId="{DC0C4CE5-E11A-4DD4-9883-EBB8354B8DD3}" srcOrd="0" destOrd="0" presId="urn:microsoft.com/office/officeart/2005/8/layout/radial6"/>
    <dgm:cxn modelId="{658D0F89-7B03-4BF9-A51F-2272E8DC1713}" type="presOf" srcId="{0FBF91CF-6E62-4110-89DD-199502096FF7}" destId="{A7F31A42-8643-46FD-8CC3-92952297E54E}" srcOrd="0" destOrd="0" presId="urn:microsoft.com/office/officeart/2005/8/layout/radial6"/>
    <dgm:cxn modelId="{727ADA83-544B-4BDF-86F7-CEBBD10DA9F8}" srcId="{AC6C7B29-F6F1-4DD0-8042-666004A208CA}" destId="{8D88EC24-85DC-4404-BB13-451CAF8A809E}" srcOrd="0" destOrd="0" parTransId="{85C1442F-B3B8-4049-81C2-EF6941D7B6D3}" sibTransId="{4D232FB7-EFDD-49F3-BCAE-7D579E735825}"/>
    <dgm:cxn modelId="{8A20F268-EA8E-4F74-97BC-8C57B91EC190}" type="presOf" srcId="{282C7B5D-213D-49C5-9332-80C3BC4F31EE}" destId="{60340AB5-9729-4F47-99BD-CBD90F80532D}" srcOrd="0" destOrd="0" presId="urn:microsoft.com/office/officeart/2005/8/layout/radial6"/>
    <dgm:cxn modelId="{1DD53852-8FD8-43D3-86C4-4359403D831F}" srcId="{8D88EC24-85DC-4404-BB13-451CAF8A809E}" destId="{739538B0-F77B-45CA-9FD6-39FB07F0B52C}" srcOrd="1" destOrd="0" parTransId="{6FF598DC-D10A-4FF0-A4F7-B5186E19F920}" sibTransId="{840555EE-E5FA-42D7-8E53-D95DD8B87886}"/>
    <dgm:cxn modelId="{0EC0E73B-A285-4EA8-BE0E-EDF2A22BFFC7}" type="presOf" srcId="{AC6C7B29-F6F1-4DD0-8042-666004A208CA}" destId="{CC3C961E-267B-4C25-8728-1F56B9C4F30B}" srcOrd="0" destOrd="0" presId="urn:microsoft.com/office/officeart/2005/8/layout/radial6"/>
    <dgm:cxn modelId="{CB2F953E-E503-4B85-BBF4-CA010E0341F9}" type="presOf" srcId="{739538B0-F77B-45CA-9FD6-39FB07F0B52C}" destId="{B8BECE1E-8A3B-4323-B213-155449950866}" srcOrd="0" destOrd="0" presId="urn:microsoft.com/office/officeart/2005/8/layout/radial6"/>
    <dgm:cxn modelId="{0E37B034-52DB-4612-894F-D60116E49990}" type="presOf" srcId="{978A9DC9-E253-4D7E-895D-0E198A19FDCD}" destId="{CB94537A-3E4A-4CBF-BC5A-1584362C8897}" srcOrd="0" destOrd="0" presId="urn:microsoft.com/office/officeart/2005/8/layout/radial6"/>
    <dgm:cxn modelId="{83699A02-157F-4843-963F-A62CDD345B1E}" srcId="{8D88EC24-85DC-4404-BB13-451CAF8A809E}" destId="{F2BEEFC2-A252-4EFD-BD40-ADA063E15453}" srcOrd="0" destOrd="0" parTransId="{036A9F13-7155-4F41-88BB-6BFEE11B3D10}" sibTransId="{333842ED-ABF9-4206-86E4-81B31DF64DBB}"/>
    <dgm:cxn modelId="{55B2FA3F-22EF-4174-843A-3C15C43C070A}" type="presOf" srcId="{A8A19499-07C1-4DAC-B9B5-0511997DC655}" destId="{229291C2-866E-437F-AEC7-B45F5150A7CA}" srcOrd="0" destOrd="0" presId="urn:microsoft.com/office/officeart/2005/8/layout/radial6"/>
    <dgm:cxn modelId="{C54F005E-D65C-4774-962C-2C1D25AB959E}" type="presOf" srcId="{F2BEEFC2-A252-4EFD-BD40-ADA063E15453}" destId="{9E9640B9-5B87-49BE-B6CB-B45B6ADDEDEC}" srcOrd="0" destOrd="0" presId="urn:microsoft.com/office/officeart/2005/8/layout/radial6"/>
    <dgm:cxn modelId="{707F29E2-40E5-4EEF-B701-D3DCB6B34478}" type="presOf" srcId="{333842ED-ABF9-4206-86E4-81B31DF64DBB}" destId="{1D7BE031-3E6F-487F-BAC2-6678C44E5584}" srcOrd="0" destOrd="0" presId="urn:microsoft.com/office/officeart/2005/8/layout/radial6"/>
    <dgm:cxn modelId="{06261E18-DCD7-4FE2-A3D1-8CDE32CD607E}" type="presParOf" srcId="{CC3C961E-267B-4C25-8728-1F56B9C4F30B}" destId="{DC0C4CE5-E11A-4DD4-9883-EBB8354B8DD3}" srcOrd="0" destOrd="0" presId="urn:microsoft.com/office/officeart/2005/8/layout/radial6"/>
    <dgm:cxn modelId="{65D6DC4B-D034-40F1-AE1B-AD1E1FA14374}" type="presParOf" srcId="{CC3C961E-267B-4C25-8728-1F56B9C4F30B}" destId="{9E9640B9-5B87-49BE-B6CB-B45B6ADDEDEC}" srcOrd="1" destOrd="0" presId="urn:microsoft.com/office/officeart/2005/8/layout/radial6"/>
    <dgm:cxn modelId="{7DE3CC47-27BD-48CB-BCA8-37556F432644}" type="presParOf" srcId="{CC3C961E-267B-4C25-8728-1F56B9C4F30B}" destId="{A0543ECE-65CC-40C5-8F74-05A27C58FC68}" srcOrd="2" destOrd="0" presId="urn:microsoft.com/office/officeart/2005/8/layout/radial6"/>
    <dgm:cxn modelId="{A4DE726E-8685-4FEF-9E14-95E883C2351C}" type="presParOf" srcId="{CC3C961E-267B-4C25-8728-1F56B9C4F30B}" destId="{1D7BE031-3E6F-487F-BAC2-6678C44E5584}" srcOrd="3" destOrd="0" presId="urn:microsoft.com/office/officeart/2005/8/layout/radial6"/>
    <dgm:cxn modelId="{5719B51B-64AA-41E7-BDA4-59BFF58F2622}" type="presParOf" srcId="{CC3C961E-267B-4C25-8728-1F56B9C4F30B}" destId="{B8BECE1E-8A3B-4323-B213-155449950866}" srcOrd="4" destOrd="0" presId="urn:microsoft.com/office/officeart/2005/8/layout/radial6"/>
    <dgm:cxn modelId="{E93FA719-9EDA-4082-BFF1-9748305BDF02}" type="presParOf" srcId="{CC3C961E-267B-4C25-8728-1F56B9C4F30B}" destId="{6C8128E3-DAE6-4DE6-9932-7A172FA3BE9C}" srcOrd="5" destOrd="0" presId="urn:microsoft.com/office/officeart/2005/8/layout/radial6"/>
    <dgm:cxn modelId="{0868DD77-9481-4FC5-876B-25982E5DD59D}" type="presParOf" srcId="{CC3C961E-267B-4C25-8728-1F56B9C4F30B}" destId="{375F0B37-9C24-4F66-B316-B9310F0A7935}" srcOrd="6" destOrd="0" presId="urn:microsoft.com/office/officeart/2005/8/layout/radial6"/>
    <dgm:cxn modelId="{E6F14769-59B7-4F97-97C6-527370F1F380}" type="presParOf" srcId="{CC3C961E-267B-4C25-8728-1F56B9C4F30B}" destId="{229291C2-866E-437F-AEC7-B45F5150A7CA}" srcOrd="7" destOrd="0" presId="urn:microsoft.com/office/officeart/2005/8/layout/radial6"/>
    <dgm:cxn modelId="{46EDE921-4E70-4777-A189-2FE8653DE643}" type="presParOf" srcId="{CC3C961E-267B-4C25-8728-1F56B9C4F30B}" destId="{B28EA01C-FA5B-4CCC-8F0E-163B4D4821B9}" srcOrd="8" destOrd="0" presId="urn:microsoft.com/office/officeart/2005/8/layout/radial6"/>
    <dgm:cxn modelId="{C55B66D4-7EB4-4B02-825A-899A344ADCAD}" type="presParOf" srcId="{CC3C961E-267B-4C25-8728-1F56B9C4F30B}" destId="{A7F31A42-8643-46FD-8CC3-92952297E54E}" srcOrd="9" destOrd="0" presId="urn:microsoft.com/office/officeart/2005/8/layout/radial6"/>
    <dgm:cxn modelId="{334FBA58-402E-460B-8FC6-0F8192AA949D}" type="presParOf" srcId="{CC3C961E-267B-4C25-8728-1F56B9C4F30B}" destId="{CB94537A-3E4A-4CBF-BC5A-1584362C8897}" srcOrd="10" destOrd="0" presId="urn:microsoft.com/office/officeart/2005/8/layout/radial6"/>
    <dgm:cxn modelId="{5F27DCF1-412B-426B-A5AC-D8ED55B38C48}" type="presParOf" srcId="{CC3C961E-267B-4C25-8728-1F56B9C4F30B}" destId="{96CB9770-BDB9-4CCA-BB63-168EE67F2715}" srcOrd="11" destOrd="0" presId="urn:microsoft.com/office/officeart/2005/8/layout/radial6"/>
    <dgm:cxn modelId="{E817EADF-8DAD-4016-8FF1-CB1E80C6F319}" type="presParOf" srcId="{CC3C961E-267B-4C25-8728-1F56B9C4F30B}" destId="{60340AB5-9729-4F47-99BD-CBD90F80532D}" srcOrd="12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B316282-B8F8-4540-9079-AFF3716E2E75}" type="doc">
      <dgm:prSet loTypeId="urn:microsoft.com/office/officeart/2005/8/layout/hierarchy3" loCatId="hierarchy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3289297-4B80-496A-BC3C-33CF3A90E057}">
      <dgm:prSet phldrT="[Текст]"/>
      <dgm:spPr/>
      <dgm:t>
        <a:bodyPr/>
        <a:lstStyle/>
        <a:p>
          <a:r>
            <a:rPr lang="ru-RU" dirty="0" smtClean="0"/>
            <a:t>Кризисная ситуация</a:t>
          </a:r>
          <a:endParaRPr lang="ru-RU" dirty="0"/>
        </a:p>
      </dgm:t>
    </dgm:pt>
    <dgm:pt modelId="{67F05658-42D9-4B1F-8B44-A556CD1FA80D}" type="parTrans" cxnId="{79496D73-6922-41AD-A3E4-C39AD2D53531}">
      <dgm:prSet/>
      <dgm:spPr/>
      <dgm:t>
        <a:bodyPr/>
        <a:lstStyle/>
        <a:p>
          <a:endParaRPr lang="ru-RU"/>
        </a:p>
      </dgm:t>
    </dgm:pt>
    <dgm:pt modelId="{2C247D92-D4AC-4D01-90DB-64DD68F7EBB9}" type="sibTrans" cxnId="{79496D73-6922-41AD-A3E4-C39AD2D53531}">
      <dgm:prSet/>
      <dgm:spPr/>
      <dgm:t>
        <a:bodyPr/>
        <a:lstStyle/>
        <a:p>
          <a:endParaRPr lang="ru-RU"/>
        </a:p>
      </dgm:t>
    </dgm:pt>
    <dgm:pt modelId="{E2C44E5F-0156-43F3-97B3-832707622281}">
      <dgm:prSet phldrT="[Текст]"/>
      <dgm:spPr/>
      <dgm:t>
        <a:bodyPr/>
        <a:lstStyle/>
        <a:p>
          <a:r>
            <a:rPr lang="ru-RU" dirty="0" smtClean="0"/>
            <a:t>Кризисное состояние</a:t>
          </a:r>
          <a:endParaRPr lang="ru-RU" dirty="0"/>
        </a:p>
      </dgm:t>
    </dgm:pt>
    <dgm:pt modelId="{89FA1466-0910-4E39-ADFB-BD378641EDCD}" type="parTrans" cxnId="{8DCBE31C-99FE-4F83-B901-722BF921E313}">
      <dgm:prSet/>
      <dgm:spPr/>
      <dgm:t>
        <a:bodyPr/>
        <a:lstStyle/>
        <a:p>
          <a:endParaRPr lang="ru-RU"/>
        </a:p>
      </dgm:t>
    </dgm:pt>
    <dgm:pt modelId="{B3006C91-F90F-4FAA-9B44-4EDD51F4FF60}" type="sibTrans" cxnId="{8DCBE31C-99FE-4F83-B901-722BF921E313}">
      <dgm:prSet/>
      <dgm:spPr/>
      <dgm:t>
        <a:bodyPr/>
        <a:lstStyle/>
        <a:p>
          <a:endParaRPr lang="ru-RU"/>
        </a:p>
      </dgm:t>
    </dgm:pt>
    <dgm:pt modelId="{07CFBD9E-5B2D-452B-A20A-13B14F414CF2}">
      <dgm:prSet phldrT="[Текст]"/>
      <dgm:spPr/>
      <dgm:t>
        <a:bodyPr/>
        <a:lstStyle/>
        <a:p>
          <a:r>
            <a:rPr lang="ru-RU" dirty="0" smtClean="0"/>
            <a:t>Личностный кризис</a:t>
          </a:r>
          <a:endParaRPr lang="ru-RU" dirty="0"/>
        </a:p>
      </dgm:t>
    </dgm:pt>
    <dgm:pt modelId="{18ED78A8-371A-4483-BBFF-0B03E19B2011}" type="parTrans" cxnId="{D4F15CD0-8DD3-44E5-84FF-885AB3105F33}">
      <dgm:prSet/>
      <dgm:spPr/>
      <dgm:t>
        <a:bodyPr/>
        <a:lstStyle/>
        <a:p>
          <a:endParaRPr lang="ru-RU"/>
        </a:p>
      </dgm:t>
    </dgm:pt>
    <dgm:pt modelId="{5E5BA903-D1F9-42BA-A2FC-DD14C6E584F6}" type="sibTrans" cxnId="{D4F15CD0-8DD3-44E5-84FF-885AB3105F33}">
      <dgm:prSet/>
      <dgm:spPr/>
      <dgm:t>
        <a:bodyPr/>
        <a:lstStyle/>
        <a:p>
          <a:endParaRPr lang="ru-RU"/>
        </a:p>
      </dgm:t>
    </dgm:pt>
    <dgm:pt modelId="{BD0045E9-A382-4076-BC9B-86CB77416869}">
      <dgm:prSet phldrT="[Текст]"/>
      <dgm:spPr/>
      <dgm:t>
        <a:bodyPr/>
        <a:lstStyle/>
        <a:p>
          <a:r>
            <a:rPr lang="ru-RU" dirty="0" smtClean="0"/>
            <a:t>Кризисная личность</a:t>
          </a:r>
          <a:endParaRPr lang="ru-RU" dirty="0"/>
        </a:p>
      </dgm:t>
    </dgm:pt>
    <dgm:pt modelId="{E30245BA-D210-49E6-BECB-B5553469D1DF}" type="parTrans" cxnId="{F66B6EED-A4B1-47A5-86F7-1EDF7C7D2989}">
      <dgm:prSet/>
      <dgm:spPr/>
      <dgm:t>
        <a:bodyPr/>
        <a:lstStyle/>
        <a:p>
          <a:endParaRPr lang="ru-RU"/>
        </a:p>
      </dgm:t>
    </dgm:pt>
    <dgm:pt modelId="{3E1CEE56-FBF7-4037-95F1-AD15385CCA0B}" type="sibTrans" cxnId="{F66B6EED-A4B1-47A5-86F7-1EDF7C7D2989}">
      <dgm:prSet/>
      <dgm:spPr/>
      <dgm:t>
        <a:bodyPr/>
        <a:lstStyle/>
        <a:p>
          <a:endParaRPr lang="ru-RU"/>
        </a:p>
      </dgm:t>
    </dgm:pt>
    <dgm:pt modelId="{8344DBA3-2F56-445A-89A3-E4B34BD26537}" type="pres">
      <dgm:prSet presAssocID="{1B316282-B8F8-4540-9079-AFF3716E2E75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F234C4FE-CDF6-4299-8087-C5473DF50440}" type="pres">
      <dgm:prSet presAssocID="{D3289297-4B80-496A-BC3C-33CF3A90E057}" presName="root" presStyleCnt="0"/>
      <dgm:spPr/>
    </dgm:pt>
    <dgm:pt modelId="{A9856F54-FAE6-4088-9080-B5DAB7B4C53F}" type="pres">
      <dgm:prSet presAssocID="{D3289297-4B80-496A-BC3C-33CF3A90E057}" presName="rootComposite" presStyleCnt="0"/>
      <dgm:spPr/>
    </dgm:pt>
    <dgm:pt modelId="{EA6BA1C6-ED2F-4721-9625-66ACDF8DF563}" type="pres">
      <dgm:prSet presAssocID="{D3289297-4B80-496A-BC3C-33CF3A90E057}" presName="rootText" presStyleLbl="node1" presStyleIdx="0" presStyleCnt="1"/>
      <dgm:spPr/>
      <dgm:t>
        <a:bodyPr/>
        <a:lstStyle/>
        <a:p>
          <a:endParaRPr lang="ru-RU"/>
        </a:p>
      </dgm:t>
    </dgm:pt>
    <dgm:pt modelId="{96C7E314-F08C-4975-B135-E07F99579F16}" type="pres">
      <dgm:prSet presAssocID="{D3289297-4B80-496A-BC3C-33CF3A90E057}" presName="rootConnector" presStyleLbl="node1" presStyleIdx="0" presStyleCnt="1"/>
      <dgm:spPr/>
      <dgm:t>
        <a:bodyPr/>
        <a:lstStyle/>
        <a:p>
          <a:endParaRPr lang="ru-RU"/>
        </a:p>
      </dgm:t>
    </dgm:pt>
    <dgm:pt modelId="{31C63BDB-3EDA-4BCE-A37B-5DC827B2D568}" type="pres">
      <dgm:prSet presAssocID="{D3289297-4B80-496A-BC3C-33CF3A90E057}" presName="childShape" presStyleCnt="0"/>
      <dgm:spPr/>
    </dgm:pt>
    <dgm:pt modelId="{3016FCD8-501B-4B72-917E-76F6900DBB2B}" type="pres">
      <dgm:prSet presAssocID="{89FA1466-0910-4E39-ADFB-BD378641EDCD}" presName="Name13" presStyleLbl="parChTrans1D2" presStyleIdx="0" presStyleCnt="3"/>
      <dgm:spPr/>
      <dgm:t>
        <a:bodyPr/>
        <a:lstStyle/>
        <a:p>
          <a:endParaRPr lang="ru-RU"/>
        </a:p>
      </dgm:t>
    </dgm:pt>
    <dgm:pt modelId="{CEC68CF7-ED21-4D94-A378-79AC0FFD9E01}" type="pres">
      <dgm:prSet presAssocID="{E2C44E5F-0156-43F3-97B3-832707622281}" presName="childText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0D98743-86DE-4A66-87A3-70DAC3C247C5}" type="pres">
      <dgm:prSet presAssocID="{18ED78A8-371A-4483-BBFF-0B03E19B2011}" presName="Name13" presStyleLbl="parChTrans1D2" presStyleIdx="1" presStyleCnt="3"/>
      <dgm:spPr/>
      <dgm:t>
        <a:bodyPr/>
        <a:lstStyle/>
        <a:p>
          <a:endParaRPr lang="ru-RU"/>
        </a:p>
      </dgm:t>
    </dgm:pt>
    <dgm:pt modelId="{429BB937-747B-4137-ADAA-2CC555064BF7}" type="pres">
      <dgm:prSet presAssocID="{07CFBD9E-5B2D-452B-A20A-13B14F414CF2}" presName="childText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A93B58-37BF-465B-83A0-3B441291199D}" type="pres">
      <dgm:prSet presAssocID="{E30245BA-D210-49E6-BECB-B5553469D1DF}" presName="Name13" presStyleLbl="parChTrans1D2" presStyleIdx="2" presStyleCnt="3"/>
      <dgm:spPr/>
      <dgm:t>
        <a:bodyPr/>
        <a:lstStyle/>
        <a:p>
          <a:endParaRPr lang="ru-RU"/>
        </a:p>
      </dgm:t>
    </dgm:pt>
    <dgm:pt modelId="{576A67DA-16BE-4407-AA84-200FEAE8E8D0}" type="pres">
      <dgm:prSet presAssocID="{BD0045E9-A382-4076-BC9B-86CB77416869}" presName="childText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D169ECD-4851-4846-87BE-EF168E80FAD0}" type="presOf" srcId="{18ED78A8-371A-4483-BBFF-0B03E19B2011}" destId="{80D98743-86DE-4A66-87A3-70DAC3C247C5}" srcOrd="0" destOrd="0" presId="urn:microsoft.com/office/officeart/2005/8/layout/hierarchy3"/>
    <dgm:cxn modelId="{5D589601-F41B-4E46-B807-9234D3F609B9}" type="presOf" srcId="{E2C44E5F-0156-43F3-97B3-832707622281}" destId="{CEC68CF7-ED21-4D94-A378-79AC0FFD9E01}" srcOrd="0" destOrd="0" presId="urn:microsoft.com/office/officeart/2005/8/layout/hierarchy3"/>
    <dgm:cxn modelId="{D4F15CD0-8DD3-44E5-84FF-885AB3105F33}" srcId="{D3289297-4B80-496A-BC3C-33CF3A90E057}" destId="{07CFBD9E-5B2D-452B-A20A-13B14F414CF2}" srcOrd="1" destOrd="0" parTransId="{18ED78A8-371A-4483-BBFF-0B03E19B2011}" sibTransId="{5E5BA903-D1F9-42BA-A2FC-DD14C6E584F6}"/>
    <dgm:cxn modelId="{F66B6EED-A4B1-47A5-86F7-1EDF7C7D2989}" srcId="{D3289297-4B80-496A-BC3C-33CF3A90E057}" destId="{BD0045E9-A382-4076-BC9B-86CB77416869}" srcOrd="2" destOrd="0" parTransId="{E30245BA-D210-49E6-BECB-B5553469D1DF}" sibTransId="{3E1CEE56-FBF7-4037-95F1-AD15385CCA0B}"/>
    <dgm:cxn modelId="{445FEBE0-34C2-46F9-9FB2-B09308149001}" type="presOf" srcId="{89FA1466-0910-4E39-ADFB-BD378641EDCD}" destId="{3016FCD8-501B-4B72-917E-76F6900DBB2B}" srcOrd="0" destOrd="0" presId="urn:microsoft.com/office/officeart/2005/8/layout/hierarchy3"/>
    <dgm:cxn modelId="{2D2AD0FD-2FE8-451D-A770-7FA9F4AA716A}" type="presOf" srcId="{D3289297-4B80-496A-BC3C-33CF3A90E057}" destId="{EA6BA1C6-ED2F-4721-9625-66ACDF8DF563}" srcOrd="0" destOrd="0" presId="urn:microsoft.com/office/officeart/2005/8/layout/hierarchy3"/>
    <dgm:cxn modelId="{E799D84A-F154-446E-AF07-18FBF26D0A85}" type="presOf" srcId="{D3289297-4B80-496A-BC3C-33CF3A90E057}" destId="{96C7E314-F08C-4975-B135-E07F99579F16}" srcOrd="1" destOrd="0" presId="urn:microsoft.com/office/officeart/2005/8/layout/hierarchy3"/>
    <dgm:cxn modelId="{4D1DE66D-5FDC-45ED-9943-8E2316E63ACB}" type="presOf" srcId="{BD0045E9-A382-4076-BC9B-86CB77416869}" destId="{576A67DA-16BE-4407-AA84-200FEAE8E8D0}" srcOrd="0" destOrd="0" presId="urn:microsoft.com/office/officeart/2005/8/layout/hierarchy3"/>
    <dgm:cxn modelId="{0A37DD7D-4076-4695-8D60-2B88BBA49DAA}" type="presOf" srcId="{E30245BA-D210-49E6-BECB-B5553469D1DF}" destId="{DDA93B58-37BF-465B-83A0-3B441291199D}" srcOrd="0" destOrd="0" presId="urn:microsoft.com/office/officeart/2005/8/layout/hierarchy3"/>
    <dgm:cxn modelId="{8DCBE31C-99FE-4F83-B901-722BF921E313}" srcId="{D3289297-4B80-496A-BC3C-33CF3A90E057}" destId="{E2C44E5F-0156-43F3-97B3-832707622281}" srcOrd="0" destOrd="0" parTransId="{89FA1466-0910-4E39-ADFB-BD378641EDCD}" sibTransId="{B3006C91-F90F-4FAA-9B44-4EDD51F4FF60}"/>
    <dgm:cxn modelId="{24E6152A-3F6E-47A3-8270-5A22EDF9566C}" type="presOf" srcId="{1B316282-B8F8-4540-9079-AFF3716E2E75}" destId="{8344DBA3-2F56-445A-89A3-E4B34BD26537}" srcOrd="0" destOrd="0" presId="urn:microsoft.com/office/officeart/2005/8/layout/hierarchy3"/>
    <dgm:cxn modelId="{79496D73-6922-41AD-A3E4-C39AD2D53531}" srcId="{1B316282-B8F8-4540-9079-AFF3716E2E75}" destId="{D3289297-4B80-496A-BC3C-33CF3A90E057}" srcOrd="0" destOrd="0" parTransId="{67F05658-42D9-4B1F-8B44-A556CD1FA80D}" sibTransId="{2C247D92-D4AC-4D01-90DB-64DD68F7EBB9}"/>
    <dgm:cxn modelId="{54267B7D-67B0-49CD-8C46-0060F8484C45}" type="presOf" srcId="{07CFBD9E-5B2D-452B-A20A-13B14F414CF2}" destId="{429BB937-747B-4137-ADAA-2CC555064BF7}" srcOrd="0" destOrd="0" presId="urn:microsoft.com/office/officeart/2005/8/layout/hierarchy3"/>
    <dgm:cxn modelId="{DBE95317-5A71-4A04-9233-8375BDE7DFAF}" type="presParOf" srcId="{8344DBA3-2F56-445A-89A3-E4B34BD26537}" destId="{F234C4FE-CDF6-4299-8087-C5473DF50440}" srcOrd="0" destOrd="0" presId="urn:microsoft.com/office/officeart/2005/8/layout/hierarchy3"/>
    <dgm:cxn modelId="{4CF805E0-537D-47DF-81F6-B0BEF6867F42}" type="presParOf" srcId="{F234C4FE-CDF6-4299-8087-C5473DF50440}" destId="{A9856F54-FAE6-4088-9080-B5DAB7B4C53F}" srcOrd="0" destOrd="0" presId="urn:microsoft.com/office/officeart/2005/8/layout/hierarchy3"/>
    <dgm:cxn modelId="{C4CBD76D-DE56-4E88-B5AA-A806DA12B675}" type="presParOf" srcId="{A9856F54-FAE6-4088-9080-B5DAB7B4C53F}" destId="{EA6BA1C6-ED2F-4721-9625-66ACDF8DF563}" srcOrd="0" destOrd="0" presId="urn:microsoft.com/office/officeart/2005/8/layout/hierarchy3"/>
    <dgm:cxn modelId="{400BECFD-322C-4629-A366-D9A937A70366}" type="presParOf" srcId="{A9856F54-FAE6-4088-9080-B5DAB7B4C53F}" destId="{96C7E314-F08C-4975-B135-E07F99579F16}" srcOrd="1" destOrd="0" presId="urn:microsoft.com/office/officeart/2005/8/layout/hierarchy3"/>
    <dgm:cxn modelId="{8D448B28-781C-45F8-ACA4-444BAB2E6685}" type="presParOf" srcId="{F234C4FE-CDF6-4299-8087-C5473DF50440}" destId="{31C63BDB-3EDA-4BCE-A37B-5DC827B2D568}" srcOrd="1" destOrd="0" presId="urn:microsoft.com/office/officeart/2005/8/layout/hierarchy3"/>
    <dgm:cxn modelId="{39E175A8-097B-4C22-B226-B6F22C23E7BB}" type="presParOf" srcId="{31C63BDB-3EDA-4BCE-A37B-5DC827B2D568}" destId="{3016FCD8-501B-4B72-917E-76F6900DBB2B}" srcOrd="0" destOrd="0" presId="urn:microsoft.com/office/officeart/2005/8/layout/hierarchy3"/>
    <dgm:cxn modelId="{79CC38F1-2C84-4268-9058-D6013FAEFE6B}" type="presParOf" srcId="{31C63BDB-3EDA-4BCE-A37B-5DC827B2D568}" destId="{CEC68CF7-ED21-4D94-A378-79AC0FFD9E01}" srcOrd="1" destOrd="0" presId="urn:microsoft.com/office/officeart/2005/8/layout/hierarchy3"/>
    <dgm:cxn modelId="{7FE8F675-C27F-44FA-9682-02DB03FDC002}" type="presParOf" srcId="{31C63BDB-3EDA-4BCE-A37B-5DC827B2D568}" destId="{80D98743-86DE-4A66-87A3-70DAC3C247C5}" srcOrd="2" destOrd="0" presId="urn:microsoft.com/office/officeart/2005/8/layout/hierarchy3"/>
    <dgm:cxn modelId="{B87E80A6-AF1C-434D-A66E-357AEC1C3AA3}" type="presParOf" srcId="{31C63BDB-3EDA-4BCE-A37B-5DC827B2D568}" destId="{429BB937-747B-4137-ADAA-2CC555064BF7}" srcOrd="3" destOrd="0" presId="urn:microsoft.com/office/officeart/2005/8/layout/hierarchy3"/>
    <dgm:cxn modelId="{14FEC898-9E2A-4618-B798-339E949077FD}" type="presParOf" srcId="{31C63BDB-3EDA-4BCE-A37B-5DC827B2D568}" destId="{DDA93B58-37BF-465B-83A0-3B441291199D}" srcOrd="4" destOrd="0" presId="urn:microsoft.com/office/officeart/2005/8/layout/hierarchy3"/>
    <dgm:cxn modelId="{6F8D1931-B183-4853-B342-424E3A4222CE}" type="presParOf" srcId="{31C63BDB-3EDA-4BCE-A37B-5DC827B2D568}" destId="{576A67DA-16BE-4407-AA84-200FEAE8E8D0}" srcOrd="5" destOrd="0" presId="urn:microsoft.com/office/officeart/2005/8/layout/hierarchy3"/>
  </dgm:cxnLst>
  <dgm:bg/>
  <dgm:whole/>
  <dgm:extLst>
    <a:ext uri="http://schemas.microsoft.com/office/drawing/2008/diagram">
      <dsp:dataModelExt xmlns=""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BF1AEFE6-ECB6-46CB-8A70-61E61BCE2906}">
      <dsp:nvSpPr>
        <dsp:cNvPr id="0" name=""/>
        <dsp:cNvSpPr/>
      </dsp:nvSpPr>
      <dsp:spPr>
        <a:xfrm>
          <a:off x="3106687" y="736"/>
          <a:ext cx="2016225" cy="96641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Контекстуальный</a:t>
          </a:r>
          <a:endParaRPr lang="ru-RU" sz="1600" kern="1200" dirty="0"/>
        </a:p>
      </dsp:txBody>
      <dsp:txXfrm>
        <a:off x="3106687" y="736"/>
        <a:ext cx="2016225" cy="966415"/>
      </dsp:txXfrm>
    </dsp:sp>
    <dsp:sp modelId="{F4328C1C-4886-495B-8BF6-B4E0E97D0430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946538" y="288266"/>
              </a:moveTo>
              <a:arcTo wR="1931434" hR="1931434" stAng="18102399" swAng="1442971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66815F9-1873-4F47-8589-48AF178E2DB0}">
      <dsp:nvSpPr>
        <dsp:cNvPr id="0" name=""/>
        <dsp:cNvSpPr/>
      </dsp:nvSpPr>
      <dsp:spPr>
        <a:xfrm>
          <a:off x="4943590" y="1335324"/>
          <a:ext cx="2016225" cy="966415"/>
        </a:xfrm>
        <a:prstGeom prst="round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Организационный</a:t>
          </a:r>
          <a:endParaRPr lang="ru-RU" sz="1600" kern="1200" dirty="0"/>
        </a:p>
      </dsp:txBody>
      <dsp:txXfrm>
        <a:off x="4943590" y="1335324"/>
        <a:ext cx="2016225" cy="966415"/>
      </dsp:txXfrm>
    </dsp:sp>
    <dsp:sp modelId="{EE0FE8CE-4D7A-4766-AE66-F8091139BD73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860210" y="1830145"/>
              </a:moveTo>
              <a:arcTo wR="1931434" hR="1931434" stAng="21419634" swAng="2196873"/>
            </a:path>
          </a:pathLst>
        </a:custGeom>
        <a:noFill/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3B32B16-CDD3-4836-926A-4578D2A9276A}">
      <dsp:nvSpPr>
        <dsp:cNvPr id="0" name=""/>
        <dsp:cNvSpPr/>
      </dsp:nvSpPr>
      <dsp:spPr>
        <a:xfrm>
          <a:off x="4241955" y="3494733"/>
          <a:ext cx="2016225" cy="966415"/>
        </a:xfrm>
        <a:prstGeom prst="round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Методологический</a:t>
          </a:r>
          <a:endParaRPr lang="ru-RU" sz="1600" kern="1200" dirty="0"/>
        </a:p>
      </dsp:txBody>
      <dsp:txXfrm>
        <a:off x="4241955" y="3494733"/>
        <a:ext cx="2016225" cy="966415"/>
      </dsp:txXfrm>
    </dsp:sp>
    <dsp:sp modelId="{FBC3B04C-C2E7-49B8-860B-7BB14CB15AE7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2056052" y="3858843"/>
              </a:moveTo>
              <a:arcTo wR="1931434" hR="1931434" stAng="5178039" swAng="443923"/>
            </a:path>
          </a:pathLst>
        </a:custGeom>
        <a:noFill/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F205629-8364-4672-B275-A3DACEC5CD41}">
      <dsp:nvSpPr>
        <dsp:cNvPr id="0" name=""/>
        <dsp:cNvSpPr/>
      </dsp:nvSpPr>
      <dsp:spPr>
        <a:xfrm>
          <a:off x="1971419" y="3494733"/>
          <a:ext cx="2016225" cy="966415"/>
        </a:xfrm>
        <a:prstGeom prst="round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Инструментальный</a:t>
          </a:r>
          <a:endParaRPr lang="ru-RU" sz="1600" kern="1200" dirty="0"/>
        </a:p>
      </dsp:txBody>
      <dsp:txXfrm>
        <a:off x="1971419" y="3494733"/>
        <a:ext cx="2016225" cy="966415"/>
      </dsp:txXfrm>
    </dsp:sp>
    <dsp:sp modelId="{B844D34F-72C3-4B79-9A1C-4C67B760EF02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22859" y="3000510"/>
              </a:moveTo>
              <a:arcTo wR="1931434" hR="1931434" stAng="8783493" swAng="2196873"/>
            </a:path>
          </a:pathLst>
        </a:custGeom>
        <a:noFill/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AE82FC-F52F-4BED-9295-3197A859C046}">
      <dsp:nvSpPr>
        <dsp:cNvPr id="0" name=""/>
        <dsp:cNvSpPr/>
      </dsp:nvSpPr>
      <dsp:spPr>
        <a:xfrm>
          <a:off x="1269784" y="1335324"/>
          <a:ext cx="2016225" cy="966415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err="1" smtClean="0"/>
            <a:t>Компетентностный</a:t>
          </a:r>
          <a:endParaRPr lang="ru-RU" sz="1600" kern="1200" dirty="0"/>
        </a:p>
      </dsp:txBody>
      <dsp:txXfrm>
        <a:off x="1269784" y="1335324"/>
        <a:ext cx="2016225" cy="966415"/>
      </dsp:txXfrm>
    </dsp:sp>
    <dsp:sp modelId="{DE821194-08F7-4EE1-A7C8-1A228BA40F93}">
      <dsp:nvSpPr>
        <dsp:cNvPr id="0" name=""/>
        <dsp:cNvSpPr/>
      </dsp:nvSpPr>
      <dsp:spPr>
        <a:xfrm>
          <a:off x="2183365" y="483943"/>
          <a:ext cx="3862868" cy="3862868"/>
        </a:xfrm>
        <a:custGeom>
          <a:avLst/>
          <a:gdLst/>
          <a:ahLst/>
          <a:cxnLst/>
          <a:rect l="0" t="0" r="0" b="0"/>
          <a:pathLst>
            <a:path>
              <a:moveTo>
                <a:pt x="334813" y="844585"/>
              </a:moveTo>
              <a:arcTo wR="1931434" hR="1931434" stAng="12854630" swAng="1442971"/>
            </a:path>
          </a:pathLst>
        </a:custGeom>
        <a:noFill/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-40000" prstMaterial="matte"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F8E6BC9-3777-412A-9407-873B325194D2}">
      <dsp:nvSpPr>
        <dsp:cNvPr id="0" name=""/>
        <dsp:cNvSpPr/>
      </dsp:nvSpPr>
      <dsp:spPr>
        <a:xfrm>
          <a:off x="-7165631" y="-1095313"/>
          <a:ext cx="8527330" cy="8527330"/>
        </a:xfrm>
        <a:prstGeom prst="blockArc">
          <a:avLst>
            <a:gd name="adj1" fmla="val 18900000"/>
            <a:gd name="adj2" fmla="val 2700000"/>
            <a:gd name="adj3" fmla="val 253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flat" dir="t"/>
        </a:scene3d>
        <a:sp3d prstMaterial="matte"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94DB1-E7B6-4135-B98A-292E3A99BB3E}">
      <dsp:nvSpPr>
        <dsp:cNvPr id="0" name=""/>
        <dsp:cNvSpPr/>
      </dsp:nvSpPr>
      <dsp:spPr>
        <a:xfrm>
          <a:off x="594549" y="395917"/>
          <a:ext cx="7811312" cy="792341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9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Проведение исследования мнения студенческой молодежи об организации работы по профилактике ОФП (2022-2023)</a:t>
          </a:r>
          <a:endParaRPr lang="ru-RU" sz="1400" kern="1200" dirty="0"/>
        </a:p>
      </dsp:txBody>
      <dsp:txXfrm>
        <a:off x="594549" y="395917"/>
        <a:ext cx="7811312" cy="792341"/>
      </dsp:txXfrm>
    </dsp:sp>
    <dsp:sp modelId="{59406520-5787-4F3B-AFA5-E2BD83D2DFCC}">
      <dsp:nvSpPr>
        <dsp:cNvPr id="0" name=""/>
        <dsp:cNvSpPr/>
      </dsp:nvSpPr>
      <dsp:spPr>
        <a:xfrm>
          <a:off x="99336" y="296874"/>
          <a:ext cx="990426" cy="9904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043C2E32-EF05-4807-B9C6-17080127C079}">
      <dsp:nvSpPr>
        <dsp:cNvPr id="0" name=""/>
        <dsp:cNvSpPr/>
      </dsp:nvSpPr>
      <dsp:spPr>
        <a:xfrm>
          <a:off x="1162318" y="1584049"/>
          <a:ext cx="7243543" cy="792341"/>
        </a:xfrm>
        <a:prstGeom prst="rect">
          <a:avLst/>
        </a:prstGeom>
        <a:gradFill rotWithShape="0">
          <a:gsLst>
            <a:gs pos="0">
              <a:schemeClr val="accent4">
                <a:hueOff val="-1116192"/>
                <a:satOff val="6725"/>
                <a:lumOff val="539"/>
                <a:alphaOff val="0"/>
                <a:shade val="51000"/>
                <a:satMod val="130000"/>
              </a:schemeClr>
            </a:gs>
            <a:gs pos="80000">
              <a:schemeClr val="accent4">
                <a:hueOff val="-1116192"/>
                <a:satOff val="6725"/>
                <a:lumOff val="539"/>
                <a:alphaOff val="0"/>
                <a:shade val="93000"/>
                <a:satMod val="130000"/>
              </a:schemeClr>
            </a:gs>
            <a:gs pos="100000">
              <a:schemeClr val="accent4">
                <a:hueOff val="-1116192"/>
                <a:satOff val="6725"/>
                <a:lumOff val="53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9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Проведение фокус группы с психологами-ликвидаторами трагического события 11 мая 2021 года, с последующим оформлением аналитической записки для научного сообщества, практиков и </a:t>
          </a:r>
          <a:r>
            <a:rPr lang="ru-RU" sz="1400" kern="1200" dirty="0" err="1" smtClean="0"/>
            <a:t>гос.органов</a:t>
          </a:r>
          <a:r>
            <a:rPr lang="ru-RU" sz="1400" kern="1200" dirty="0" smtClean="0"/>
            <a:t> управления (июнь –август 2022)</a:t>
          </a:r>
          <a:endParaRPr lang="ru-RU" sz="1400" kern="1200" dirty="0"/>
        </a:p>
      </dsp:txBody>
      <dsp:txXfrm>
        <a:off x="1162318" y="1584049"/>
        <a:ext cx="7243543" cy="792341"/>
      </dsp:txXfrm>
    </dsp:sp>
    <dsp:sp modelId="{CE1F3981-D7F9-4812-9CC0-E2D3657BC986}">
      <dsp:nvSpPr>
        <dsp:cNvPr id="0" name=""/>
        <dsp:cNvSpPr/>
      </dsp:nvSpPr>
      <dsp:spPr>
        <a:xfrm>
          <a:off x="667105" y="1485006"/>
          <a:ext cx="990426" cy="9904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-1116192"/>
              <a:satOff val="6725"/>
              <a:lumOff val="539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DADE8B29-708B-4D45-B357-8C80066DA38D}">
      <dsp:nvSpPr>
        <dsp:cNvPr id="0" name=""/>
        <dsp:cNvSpPr/>
      </dsp:nvSpPr>
      <dsp:spPr>
        <a:xfrm>
          <a:off x="1336577" y="2772181"/>
          <a:ext cx="7069284" cy="792341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shade val="51000"/>
                <a:satMod val="130000"/>
              </a:schemeClr>
            </a:gs>
            <a:gs pos="80000">
              <a:schemeClr val="accent4">
                <a:hueOff val="-2232385"/>
                <a:satOff val="13449"/>
                <a:lumOff val="1078"/>
                <a:alphaOff val="0"/>
                <a:shade val="93000"/>
                <a:satMod val="13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9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Формирование монографии «Работа с кризисной ситуацией  (состоянием) в контексте </a:t>
          </a:r>
          <a:r>
            <a:rPr lang="ru-RU" sz="1400" kern="1200" dirty="0" err="1" smtClean="0"/>
            <a:t>био-психо-социо-духовного</a:t>
          </a:r>
          <a:r>
            <a:rPr lang="ru-RU" sz="1400" kern="1200" dirty="0" smtClean="0"/>
            <a:t> подхода» (ноябрь 2022)</a:t>
          </a:r>
          <a:endParaRPr lang="ru-RU" sz="1400" kern="1200" dirty="0"/>
        </a:p>
      </dsp:txBody>
      <dsp:txXfrm>
        <a:off x="1336577" y="2772181"/>
        <a:ext cx="7069284" cy="792341"/>
      </dsp:txXfrm>
    </dsp:sp>
    <dsp:sp modelId="{03B6D105-64CD-4440-A94E-8D3E0E7C3982}">
      <dsp:nvSpPr>
        <dsp:cNvPr id="0" name=""/>
        <dsp:cNvSpPr/>
      </dsp:nvSpPr>
      <dsp:spPr>
        <a:xfrm>
          <a:off x="841364" y="2673138"/>
          <a:ext cx="990426" cy="9904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DCBB5E3-58D1-4AAE-AB1D-2AFEF3C38FAB}">
      <dsp:nvSpPr>
        <dsp:cNvPr id="0" name=""/>
        <dsp:cNvSpPr/>
      </dsp:nvSpPr>
      <dsp:spPr>
        <a:xfrm>
          <a:off x="1162318" y="3960313"/>
          <a:ext cx="7243543" cy="792341"/>
        </a:xfrm>
        <a:prstGeom prst="rect">
          <a:avLst/>
        </a:prstGeom>
        <a:gradFill rotWithShape="0">
          <a:gsLst>
            <a:gs pos="0">
              <a:schemeClr val="accent4">
                <a:hueOff val="-3348577"/>
                <a:satOff val="20174"/>
                <a:lumOff val="1617"/>
                <a:alphaOff val="0"/>
                <a:shade val="51000"/>
                <a:satMod val="130000"/>
              </a:schemeClr>
            </a:gs>
            <a:gs pos="80000">
              <a:schemeClr val="accent4">
                <a:hueOff val="-3348577"/>
                <a:satOff val="20174"/>
                <a:lumOff val="1617"/>
                <a:alphaOff val="0"/>
                <a:shade val="93000"/>
                <a:satMod val="130000"/>
              </a:schemeClr>
            </a:gs>
            <a:gs pos="100000">
              <a:schemeClr val="accent4">
                <a:hueOff val="-3348577"/>
                <a:satOff val="20174"/>
                <a:lumOff val="161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9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Организация и проведение НПК «</a:t>
          </a:r>
          <a:r>
            <a:rPr lang="ru-RU" sz="1400" kern="1200" dirty="0" err="1" smtClean="0"/>
            <a:t>Био-психо-социо-духовная</a:t>
          </a:r>
          <a:r>
            <a:rPr lang="ru-RU" sz="1400" kern="1200" dirty="0" smtClean="0"/>
            <a:t> парадигма в работе с травмой и ПТСР» (март 2023)</a:t>
          </a:r>
          <a:endParaRPr lang="ru-RU" sz="1400" kern="1200" dirty="0"/>
        </a:p>
      </dsp:txBody>
      <dsp:txXfrm>
        <a:off x="1162318" y="3960313"/>
        <a:ext cx="7243543" cy="792341"/>
      </dsp:txXfrm>
    </dsp:sp>
    <dsp:sp modelId="{7043BA51-A7A9-4518-BC1C-25771117F116}">
      <dsp:nvSpPr>
        <dsp:cNvPr id="0" name=""/>
        <dsp:cNvSpPr/>
      </dsp:nvSpPr>
      <dsp:spPr>
        <a:xfrm>
          <a:off x="667105" y="3861270"/>
          <a:ext cx="990426" cy="9904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-3348577"/>
              <a:satOff val="20174"/>
              <a:lumOff val="1617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E81D1924-4D4F-4129-A4FE-49F9BAB477B8}">
      <dsp:nvSpPr>
        <dsp:cNvPr id="0" name=""/>
        <dsp:cNvSpPr/>
      </dsp:nvSpPr>
      <dsp:spPr>
        <a:xfrm>
          <a:off x="594549" y="5148445"/>
          <a:ext cx="7811312" cy="792341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28921" tIns="35560" rIns="35560" bIns="3556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Оформление заявок на гранты по обучению представителей организаций профобразования ПФО </a:t>
          </a:r>
          <a:r>
            <a:rPr lang="ru-RU" sz="1400" b="0" kern="1200" dirty="0" smtClean="0"/>
            <a:t>программе «Защита психического здоровья молодежи и противостояние деструктивным воздействиям» ( 2023 г) и психологов образовательных организаций методам краткосрочной терапии (2023)</a:t>
          </a:r>
          <a:endParaRPr lang="ru-RU" sz="1400" b="0" kern="1200" dirty="0"/>
        </a:p>
      </dsp:txBody>
      <dsp:txXfrm>
        <a:off x="594549" y="5148445"/>
        <a:ext cx="7811312" cy="792341"/>
      </dsp:txXfrm>
    </dsp:sp>
    <dsp:sp modelId="{289723C7-A8E7-4E02-AD84-A454547CA62E}">
      <dsp:nvSpPr>
        <dsp:cNvPr id="0" name=""/>
        <dsp:cNvSpPr/>
      </dsp:nvSpPr>
      <dsp:spPr>
        <a:xfrm>
          <a:off x="99336" y="5049402"/>
          <a:ext cx="990426" cy="99042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56AB85D5-A9B5-4052-A566-1BC6DB53FC49}">
      <dsp:nvSpPr>
        <dsp:cNvPr id="0" name=""/>
        <dsp:cNvSpPr/>
      </dsp:nvSpPr>
      <dsp:spPr>
        <a:xfrm>
          <a:off x="-6267422" y="-959073"/>
          <a:ext cx="7462763" cy="7462763"/>
        </a:xfrm>
        <a:prstGeom prst="blockArc">
          <a:avLst>
            <a:gd name="adj1" fmla="val 18900000"/>
            <a:gd name="adj2" fmla="val 2700000"/>
            <a:gd name="adj3" fmla="val 289"/>
          </a:avLst>
        </a:prstGeom>
        <a:noFill/>
        <a:ln w="254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972BB0B-0E59-4CCB-8072-A6A47F738BD7}">
      <dsp:nvSpPr>
        <dsp:cNvPr id="0" name=""/>
        <dsp:cNvSpPr/>
      </dsp:nvSpPr>
      <dsp:spPr>
        <a:xfrm>
          <a:off x="827549" y="727187"/>
          <a:ext cx="6858747" cy="1108923"/>
        </a:xfrm>
        <a:prstGeom prst="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4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020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наличие тревожности, страхов, конфликтности, </a:t>
          </a:r>
          <a:r>
            <a:rPr lang="ru-RU" sz="1800" kern="1200" dirty="0" err="1" smtClean="0"/>
            <a:t>эмпатийной</a:t>
          </a:r>
          <a:r>
            <a:rPr lang="ru-RU" sz="1800" kern="1200" dirty="0" smtClean="0"/>
            <a:t> – блокады, инфантилизма, переживание одиночества</a:t>
          </a:r>
          <a:endParaRPr lang="ru-RU" sz="1800" kern="1200" dirty="0"/>
        </a:p>
      </dsp:txBody>
      <dsp:txXfrm>
        <a:off x="827549" y="727187"/>
        <a:ext cx="6858747" cy="1108923"/>
      </dsp:txXfrm>
    </dsp:sp>
    <dsp:sp modelId="{3ACDFFA3-C3CE-4A52-A008-33D18B9B85B7}">
      <dsp:nvSpPr>
        <dsp:cNvPr id="0" name=""/>
        <dsp:cNvSpPr/>
      </dsp:nvSpPr>
      <dsp:spPr>
        <a:xfrm>
          <a:off x="108605" y="550136"/>
          <a:ext cx="1386154" cy="1386154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2E6B273C-9B23-45B3-BFCD-ECE166DD240C}">
      <dsp:nvSpPr>
        <dsp:cNvPr id="0" name=""/>
        <dsp:cNvSpPr/>
      </dsp:nvSpPr>
      <dsp:spPr>
        <a:xfrm>
          <a:off x="1172686" y="2217846"/>
          <a:ext cx="6455654" cy="1108923"/>
        </a:xfrm>
        <a:prstGeom prst="rect">
          <a:avLst/>
        </a:prstGeom>
        <a:gradFill rotWithShape="0">
          <a:gsLst>
            <a:gs pos="0">
              <a:schemeClr val="accent4">
                <a:hueOff val="-2232385"/>
                <a:satOff val="13449"/>
                <a:lumOff val="1078"/>
                <a:alphaOff val="0"/>
                <a:tint val="50000"/>
                <a:satMod val="300000"/>
              </a:schemeClr>
            </a:gs>
            <a:gs pos="35000">
              <a:schemeClr val="accent4">
                <a:hueOff val="-2232385"/>
                <a:satOff val="13449"/>
                <a:lumOff val="1078"/>
                <a:alphaOff val="0"/>
                <a:tint val="37000"/>
                <a:satMod val="300000"/>
              </a:schemeClr>
            </a:gs>
            <a:gs pos="100000">
              <a:schemeClr val="accent4">
                <a:hueOff val="-2232385"/>
                <a:satOff val="13449"/>
                <a:lumOff val="107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0208" tIns="40640" rIns="40640" bIns="4064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/>
            <a:t>сужение интересов, мотивационный вакуум, снижение или отсутствие ценности своей жизни и здоровья, экзистенциальный вакуум, наличием проблем в идентификации, в самосознании, </a:t>
          </a:r>
          <a:r>
            <a:rPr lang="ru-RU" sz="1600" kern="1200" dirty="0" err="1" smtClean="0"/>
            <a:t>самопринятии</a:t>
          </a:r>
          <a:r>
            <a:rPr lang="ru-RU" sz="1600" kern="1200" dirty="0" smtClean="0"/>
            <a:t>, самоопределении, самоконтроле и </a:t>
          </a:r>
          <a:r>
            <a:rPr lang="ru-RU" sz="1600" kern="1200" dirty="0" err="1" smtClean="0"/>
            <a:t>саморегуляции</a:t>
          </a:r>
          <a:endParaRPr lang="ru-RU" sz="1600" kern="1200" dirty="0"/>
        </a:p>
      </dsp:txBody>
      <dsp:txXfrm>
        <a:off x="1172686" y="2217846"/>
        <a:ext cx="6455654" cy="1108923"/>
      </dsp:txXfrm>
    </dsp:sp>
    <dsp:sp modelId="{B3CE6BDA-560F-475A-A4CE-6BFCC930972E}">
      <dsp:nvSpPr>
        <dsp:cNvPr id="0" name=""/>
        <dsp:cNvSpPr/>
      </dsp:nvSpPr>
      <dsp:spPr>
        <a:xfrm>
          <a:off x="479609" y="2079230"/>
          <a:ext cx="1386154" cy="1386154"/>
        </a:xfrm>
        <a:prstGeom prst="ellipse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9525" cap="flat" cmpd="sng" algn="ctr">
          <a:solidFill>
            <a:schemeClr val="accent4">
              <a:hueOff val="-2232385"/>
              <a:satOff val="13449"/>
              <a:lumOff val="1078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  <dsp:sp modelId="{667B6444-0490-40BC-BA4D-2773A899C372}">
      <dsp:nvSpPr>
        <dsp:cNvPr id="0" name=""/>
        <dsp:cNvSpPr/>
      </dsp:nvSpPr>
      <dsp:spPr>
        <a:xfrm>
          <a:off x="805806" y="3712131"/>
          <a:ext cx="6858747" cy="1108923"/>
        </a:xfrm>
        <a:prstGeom prst="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tint val="50000"/>
                <a:satMod val="300000"/>
              </a:schemeClr>
            </a:gs>
            <a:gs pos="35000">
              <a:schemeClr val="accent4">
                <a:hueOff val="-4464770"/>
                <a:satOff val="26899"/>
                <a:lumOff val="2156"/>
                <a:alphaOff val="0"/>
                <a:tint val="37000"/>
                <a:satMod val="30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0208" tIns="45720" rIns="45720" bIns="4572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выражена прерывистость в последовательности действий, </a:t>
          </a:r>
          <a:r>
            <a:rPr lang="ru-RU" sz="1800" kern="1200" dirty="0" err="1" smtClean="0"/>
            <a:t>деструктивность</a:t>
          </a:r>
          <a:r>
            <a:rPr lang="ru-RU" sz="1800" kern="1200" dirty="0" smtClean="0"/>
            <a:t> в системе межличностных отношений, </a:t>
          </a:r>
          <a:r>
            <a:rPr lang="ru-RU" sz="1800" kern="1200" dirty="0" err="1" smtClean="0"/>
            <a:t>демонстративность</a:t>
          </a:r>
          <a:r>
            <a:rPr lang="ru-RU" sz="1800" kern="1200" dirty="0" smtClean="0"/>
            <a:t> или </a:t>
          </a:r>
          <a:r>
            <a:rPr lang="ru-RU" sz="1800" kern="1200" dirty="0" err="1" smtClean="0"/>
            <a:t>аутсайдерство</a:t>
          </a:r>
          <a:r>
            <a:rPr lang="ru-RU" sz="1800" kern="1200" dirty="0" smtClean="0"/>
            <a:t>.</a:t>
          </a:r>
          <a:endParaRPr lang="ru-RU" sz="1800" kern="1200" dirty="0"/>
        </a:p>
      </dsp:txBody>
      <dsp:txXfrm>
        <a:off x="805806" y="3712131"/>
        <a:ext cx="6858747" cy="1108923"/>
      </dsp:txXfrm>
    </dsp:sp>
    <dsp:sp modelId="{1B03CA01-D9FE-4DD6-A9BA-98DC548F09ED}">
      <dsp:nvSpPr>
        <dsp:cNvPr id="0" name=""/>
        <dsp:cNvSpPr/>
      </dsp:nvSpPr>
      <dsp:spPr>
        <a:xfrm>
          <a:off x="119306" y="3649091"/>
          <a:ext cx="1386154" cy="1386154"/>
        </a:xfrm>
        <a:prstGeom prst="ellipse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9525" cap="flat" cmpd="sng" algn="ctr">
          <a:solidFill>
            <a:schemeClr val="accent4">
              <a:hueOff val="-4464770"/>
              <a:satOff val="26899"/>
              <a:lumOff val="2156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2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4D91D24B-D3A3-46EA-BD64-0616F30C4BC2}">
      <dsp:nvSpPr>
        <dsp:cNvPr id="0" name=""/>
        <dsp:cNvSpPr/>
      </dsp:nvSpPr>
      <dsp:spPr>
        <a:xfrm>
          <a:off x="604867" y="0"/>
          <a:ext cx="6855161" cy="5976663"/>
        </a:xfrm>
        <a:prstGeom prst="rightArrow">
          <a:avLst/>
        </a:prstGeom>
        <a:gradFill rotWithShape="0">
          <a:gsLst>
            <a:gs pos="0">
              <a:schemeClr val="accent2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2E7BE49D-452F-4BD7-AEB4-906594EC10E4}">
      <dsp:nvSpPr>
        <dsp:cNvPr id="0" name=""/>
        <dsp:cNvSpPr/>
      </dsp:nvSpPr>
      <dsp:spPr>
        <a:xfrm>
          <a:off x="8663" y="1792999"/>
          <a:ext cx="2595888" cy="2390665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Психологические соблазны</a:t>
          </a:r>
          <a:endParaRPr lang="ru-RU" sz="2300" kern="1200" dirty="0"/>
        </a:p>
      </dsp:txBody>
      <dsp:txXfrm>
        <a:off x="8663" y="1792999"/>
        <a:ext cx="2595888" cy="2390665"/>
      </dsp:txXfrm>
    </dsp:sp>
    <dsp:sp modelId="{A29FD2BC-B663-49AE-8D52-B6F516DF3FD3}">
      <dsp:nvSpPr>
        <dsp:cNvPr id="0" name=""/>
        <dsp:cNvSpPr/>
      </dsp:nvSpPr>
      <dsp:spPr>
        <a:xfrm>
          <a:off x="5175627" y="1823456"/>
          <a:ext cx="2595888" cy="2390665"/>
        </a:xfrm>
        <a:prstGeom prst="roundRect">
          <a:avLst/>
        </a:prstGeom>
        <a:solidFill>
          <a:schemeClr val="bg2">
            <a:lumMod val="2500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Негативные изменения                    в поведении</a:t>
          </a:r>
          <a:endParaRPr lang="ru-RU" sz="2300" kern="1200" dirty="0"/>
        </a:p>
      </dsp:txBody>
      <dsp:txXfrm>
        <a:off x="5175627" y="1823456"/>
        <a:ext cx="2595888" cy="2390665"/>
      </dsp:txXfrm>
    </dsp:sp>
    <dsp:sp modelId="{F1EDE236-304F-41E2-94E7-4E65343C7EE0}">
      <dsp:nvSpPr>
        <dsp:cNvPr id="0" name=""/>
        <dsp:cNvSpPr/>
      </dsp:nvSpPr>
      <dsp:spPr>
        <a:xfrm>
          <a:off x="2603461" y="1823456"/>
          <a:ext cx="2595888" cy="2390665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300" kern="1200" dirty="0" smtClean="0"/>
            <a:t>Психологическая зависимость</a:t>
          </a:r>
          <a:endParaRPr lang="ru-RU" sz="2300" kern="1200" dirty="0"/>
        </a:p>
      </dsp:txBody>
      <dsp:txXfrm>
        <a:off x="2603461" y="1823456"/>
        <a:ext cx="2595888" cy="2390665"/>
      </dsp:txXfrm>
    </dsp:sp>
  </dsp:spTree>
</dsp:drawing>
</file>

<file path=ppt/diagrams/drawing5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C3A3F98A-8125-423C-8075-1BBE62D21B86}">
      <dsp:nvSpPr>
        <dsp:cNvPr id="0" name=""/>
        <dsp:cNvSpPr/>
      </dsp:nvSpPr>
      <dsp:spPr>
        <a:xfrm>
          <a:off x="2599488" y="61206"/>
          <a:ext cx="2937926" cy="2937926"/>
        </a:xfrm>
        <a:prstGeom prst="ellipse">
          <a:avLst/>
        </a:prstGeom>
        <a:solidFill>
          <a:schemeClr val="accent2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Психологическое насилие</a:t>
          </a:r>
          <a:endParaRPr lang="ru-RU" sz="1900" kern="1200" dirty="0"/>
        </a:p>
      </dsp:txBody>
      <dsp:txXfrm>
        <a:off x="2991212" y="575343"/>
        <a:ext cx="2154479" cy="1322066"/>
      </dsp:txXfrm>
    </dsp:sp>
    <dsp:sp modelId="{8B06B066-CF63-44BE-B8D8-A5A7DEF21DDE}">
      <dsp:nvSpPr>
        <dsp:cNvPr id="0" name=""/>
        <dsp:cNvSpPr/>
      </dsp:nvSpPr>
      <dsp:spPr>
        <a:xfrm>
          <a:off x="3659590" y="1897410"/>
          <a:ext cx="2937926" cy="2937926"/>
        </a:xfrm>
        <a:prstGeom prst="ellipse">
          <a:avLst/>
        </a:prstGeom>
        <a:solidFill>
          <a:schemeClr val="accent3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Способы психологической защиты</a:t>
          </a:r>
          <a:endParaRPr lang="ru-RU" sz="1900" kern="1200" dirty="0"/>
        </a:p>
      </dsp:txBody>
      <dsp:txXfrm>
        <a:off x="4558106" y="2656375"/>
        <a:ext cx="1762755" cy="1615859"/>
      </dsp:txXfrm>
    </dsp:sp>
    <dsp:sp modelId="{02A007BF-1400-4FD1-BD6B-A833B6BC6935}">
      <dsp:nvSpPr>
        <dsp:cNvPr id="0" name=""/>
        <dsp:cNvSpPr/>
      </dsp:nvSpPr>
      <dsp:spPr>
        <a:xfrm>
          <a:off x="1539387" y="1897410"/>
          <a:ext cx="2937926" cy="2937926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tx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Манипуляции</a:t>
          </a:r>
          <a:endParaRPr lang="ru-RU" sz="1900" kern="1200" dirty="0"/>
        </a:p>
      </dsp:txBody>
      <dsp:txXfrm>
        <a:off x="1816041" y="2656375"/>
        <a:ext cx="1762755" cy="1615859"/>
      </dsp:txXfrm>
    </dsp:sp>
  </dsp:spTree>
</dsp:drawing>
</file>

<file path=ppt/diagrams/drawing6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0FBB77E3-FEC9-4D71-AFFE-DB72C4767787}">
      <dsp:nvSpPr>
        <dsp:cNvPr id="0" name=""/>
        <dsp:cNvSpPr/>
      </dsp:nvSpPr>
      <dsp:spPr>
        <a:xfrm>
          <a:off x="1481116" y="256316"/>
          <a:ext cx="5086889" cy="1766609"/>
        </a:xfrm>
        <a:prstGeom prst="ellipse">
          <a:avLst/>
        </a:prstGeom>
        <a:solidFill>
          <a:schemeClr val="accent1">
            <a:tint val="50000"/>
            <a:alpha val="4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flat" dir="t"/>
        </a:scene3d>
        <a:sp3d z="-190500" extrusionH="12700" prstMaterial="matte"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0C5093-4950-4DC3-81BD-C966645F3AE9}">
      <dsp:nvSpPr>
        <dsp:cNvPr id="0" name=""/>
        <dsp:cNvSpPr/>
      </dsp:nvSpPr>
      <dsp:spPr>
        <a:xfrm>
          <a:off x="3539532" y="4582143"/>
          <a:ext cx="985831" cy="630932"/>
        </a:xfrm>
        <a:prstGeom prst="down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B5324596-1165-45B3-808C-5BBD04049BB1}">
      <dsp:nvSpPr>
        <dsp:cNvPr id="0" name=""/>
        <dsp:cNvSpPr/>
      </dsp:nvSpPr>
      <dsp:spPr>
        <a:xfrm>
          <a:off x="1666452" y="5086889"/>
          <a:ext cx="4731990" cy="118299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91592" tIns="291592" rIns="291592" bIns="291592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100" kern="1200" dirty="0" smtClean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субъект</a:t>
          </a:r>
          <a:endParaRPr lang="ru-RU" sz="4100" kern="1200" dirty="0">
            <a:solidFill>
              <a:srgbClr val="002060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1666452" y="5086889"/>
        <a:ext cx="4731990" cy="1182997"/>
      </dsp:txXfrm>
    </dsp:sp>
    <dsp:sp modelId="{A4F803AC-4022-41A4-97F3-4F4A7DF8F176}">
      <dsp:nvSpPr>
        <dsp:cNvPr id="0" name=""/>
        <dsp:cNvSpPr/>
      </dsp:nvSpPr>
      <dsp:spPr>
        <a:xfrm>
          <a:off x="3330536" y="2159364"/>
          <a:ext cx="1774496" cy="177449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поведение</a:t>
          </a:r>
          <a:endParaRPr lang="ru-RU" sz="1400" kern="1200" dirty="0"/>
        </a:p>
      </dsp:txBody>
      <dsp:txXfrm>
        <a:off x="3330536" y="2159364"/>
        <a:ext cx="1774496" cy="1774496"/>
      </dsp:txXfrm>
    </dsp:sp>
    <dsp:sp modelId="{DFD9EC1B-E712-4547-B6F8-3FC81657D447}">
      <dsp:nvSpPr>
        <dsp:cNvPr id="0" name=""/>
        <dsp:cNvSpPr/>
      </dsp:nvSpPr>
      <dsp:spPr>
        <a:xfrm>
          <a:off x="2060785" y="828098"/>
          <a:ext cx="1774496" cy="1774496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Эмоциональная сфера</a:t>
          </a:r>
          <a:endParaRPr lang="ru-RU" sz="1400" kern="1200" dirty="0"/>
        </a:p>
      </dsp:txBody>
      <dsp:txXfrm>
        <a:off x="2060785" y="828098"/>
        <a:ext cx="1774496" cy="1774496"/>
      </dsp:txXfrm>
    </dsp:sp>
    <dsp:sp modelId="{BE1EB04B-319E-42AA-AF26-8465A0490F44}">
      <dsp:nvSpPr>
        <dsp:cNvPr id="0" name=""/>
        <dsp:cNvSpPr/>
      </dsp:nvSpPr>
      <dsp:spPr>
        <a:xfrm>
          <a:off x="3874715" y="399064"/>
          <a:ext cx="1774496" cy="1774496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когнитивная сфера</a:t>
          </a:r>
          <a:endParaRPr lang="ru-RU" sz="1400" kern="1200" dirty="0"/>
        </a:p>
      </dsp:txBody>
      <dsp:txXfrm>
        <a:off x="3874715" y="399064"/>
        <a:ext cx="1774496" cy="1774496"/>
      </dsp:txXfrm>
    </dsp:sp>
    <dsp:sp modelId="{3B03E68D-42E5-4783-86F1-EDA78FAA86E4}">
      <dsp:nvSpPr>
        <dsp:cNvPr id="0" name=""/>
        <dsp:cNvSpPr/>
      </dsp:nvSpPr>
      <dsp:spPr>
        <a:xfrm>
          <a:off x="1296135" y="288039"/>
          <a:ext cx="5520655" cy="4416524"/>
        </a:xfrm>
        <a:prstGeom prst="funnel">
          <a:avLst/>
        </a:prstGeom>
        <a:solidFill>
          <a:schemeClr val="lt1">
            <a:alpha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</dsp:spTree>
</dsp:drawing>
</file>

<file path=ppt/diagrams/drawing7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D3141747-80C2-4E56-9AEA-91BB9F5D993E}">
      <dsp:nvSpPr>
        <dsp:cNvPr id="0" name=""/>
        <dsp:cNvSpPr/>
      </dsp:nvSpPr>
      <dsp:spPr>
        <a:xfrm>
          <a:off x="3776819" y="2624691"/>
          <a:ext cx="3207956" cy="3207956"/>
        </a:xfrm>
        <a:prstGeom prst="gear9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действие</a:t>
          </a:r>
          <a:endParaRPr lang="ru-RU" sz="1800" kern="1200" dirty="0"/>
        </a:p>
      </dsp:txBody>
      <dsp:txXfrm>
        <a:off x="3776819" y="2624691"/>
        <a:ext cx="3207956" cy="3207956"/>
      </dsp:txXfrm>
    </dsp:sp>
    <dsp:sp modelId="{680A568A-663F-4D3C-91FC-A994E00BC82C}">
      <dsp:nvSpPr>
        <dsp:cNvPr id="0" name=""/>
        <dsp:cNvSpPr/>
      </dsp:nvSpPr>
      <dsp:spPr>
        <a:xfrm>
          <a:off x="1910372" y="1866447"/>
          <a:ext cx="2333059" cy="2333059"/>
        </a:xfrm>
        <a:prstGeom prst="gear6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отношение</a:t>
          </a:r>
          <a:endParaRPr lang="ru-RU" sz="1800" kern="1200" dirty="0"/>
        </a:p>
      </dsp:txBody>
      <dsp:txXfrm>
        <a:off x="1910372" y="1866447"/>
        <a:ext cx="2333059" cy="2333059"/>
      </dsp:txXfrm>
    </dsp:sp>
    <dsp:sp modelId="{6F883762-2756-4552-B289-F714989452C2}">
      <dsp:nvSpPr>
        <dsp:cNvPr id="0" name=""/>
        <dsp:cNvSpPr/>
      </dsp:nvSpPr>
      <dsp:spPr>
        <a:xfrm rot="20700000">
          <a:off x="3217123" y="256874"/>
          <a:ext cx="2285921" cy="2285921"/>
        </a:xfrm>
        <a:prstGeom prst="gear6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 smtClean="0"/>
            <a:t>знание</a:t>
          </a:r>
          <a:endParaRPr lang="ru-RU" sz="1800" kern="1200" dirty="0"/>
        </a:p>
      </dsp:txBody>
      <dsp:txXfrm>
        <a:off x="3718493" y="758244"/>
        <a:ext cx="1283182" cy="1283182"/>
      </dsp:txXfrm>
    </dsp:sp>
    <dsp:sp modelId="{F6CD2B90-8E0D-4F2E-A0CE-2C80101E6F02}">
      <dsp:nvSpPr>
        <dsp:cNvPr id="0" name=""/>
        <dsp:cNvSpPr/>
      </dsp:nvSpPr>
      <dsp:spPr>
        <a:xfrm>
          <a:off x="3548537" y="2130086"/>
          <a:ext cx="4106184" cy="4106184"/>
        </a:xfrm>
        <a:prstGeom prst="circularArrow">
          <a:avLst>
            <a:gd name="adj1" fmla="val 4687"/>
            <a:gd name="adj2" fmla="val 299029"/>
            <a:gd name="adj3" fmla="val 2545110"/>
            <a:gd name="adj4" fmla="val 15800276"/>
            <a:gd name="adj5" fmla="val 5469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1CBBF30-FFA4-4EC9-8516-8FD51A0815B8}">
      <dsp:nvSpPr>
        <dsp:cNvPr id="0" name=""/>
        <dsp:cNvSpPr/>
      </dsp:nvSpPr>
      <dsp:spPr>
        <a:xfrm>
          <a:off x="1497191" y="1343198"/>
          <a:ext cx="2983399" cy="2983399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BD3D4C0-7F85-44EB-A1B2-327856D8A1FB}">
      <dsp:nvSpPr>
        <dsp:cNvPr id="0" name=""/>
        <dsp:cNvSpPr/>
      </dsp:nvSpPr>
      <dsp:spPr>
        <a:xfrm>
          <a:off x="2688366" y="-250859"/>
          <a:ext cx="3216705" cy="3216705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8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0340AB5-9729-4F47-99BD-CBD90F80532D}">
      <dsp:nvSpPr>
        <dsp:cNvPr id="0" name=""/>
        <dsp:cNvSpPr/>
      </dsp:nvSpPr>
      <dsp:spPr>
        <a:xfrm>
          <a:off x="3865579" y="464518"/>
          <a:ext cx="3159312" cy="3159312"/>
        </a:xfrm>
        <a:prstGeom prst="blockArc">
          <a:avLst>
            <a:gd name="adj1" fmla="val 10797804"/>
            <a:gd name="adj2" fmla="val 16077109"/>
            <a:gd name="adj3" fmla="val 4641"/>
          </a:avLst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7F31A42-8643-46FD-8CC3-92952297E54E}">
      <dsp:nvSpPr>
        <dsp:cNvPr id="0" name=""/>
        <dsp:cNvSpPr/>
      </dsp:nvSpPr>
      <dsp:spPr>
        <a:xfrm>
          <a:off x="3865580" y="465504"/>
          <a:ext cx="3159312" cy="3159312"/>
        </a:xfrm>
        <a:prstGeom prst="blockArc">
          <a:avLst>
            <a:gd name="adj1" fmla="val 5400000"/>
            <a:gd name="adj2" fmla="val 10800000"/>
            <a:gd name="adj3" fmla="val 4641"/>
          </a:avLst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75F0B37-9C24-4F66-B316-B9310F0A7935}">
      <dsp:nvSpPr>
        <dsp:cNvPr id="0" name=""/>
        <dsp:cNvSpPr/>
      </dsp:nvSpPr>
      <dsp:spPr>
        <a:xfrm>
          <a:off x="3865580" y="465504"/>
          <a:ext cx="3159312" cy="3159312"/>
        </a:xfrm>
        <a:prstGeom prst="blockArc">
          <a:avLst>
            <a:gd name="adj1" fmla="val 0"/>
            <a:gd name="adj2" fmla="val 5400000"/>
            <a:gd name="adj3" fmla="val 4641"/>
          </a:avLst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D7BE031-3E6F-487F-BAC2-6678C44E5584}">
      <dsp:nvSpPr>
        <dsp:cNvPr id="0" name=""/>
        <dsp:cNvSpPr/>
      </dsp:nvSpPr>
      <dsp:spPr>
        <a:xfrm>
          <a:off x="3865580" y="464518"/>
          <a:ext cx="3159312" cy="3159312"/>
        </a:xfrm>
        <a:prstGeom prst="blockArc">
          <a:avLst>
            <a:gd name="adj1" fmla="val 16077107"/>
            <a:gd name="adj2" fmla="val 2196"/>
            <a:gd name="adj3" fmla="val 4641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DC0C4CE5-E11A-4DD4-9883-EBB8354B8DD3}">
      <dsp:nvSpPr>
        <dsp:cNvPr id="0" name=""/>
        <dsp:cNvSpPr/>
      </dsp:nvSpPr>
      <dsp:spPr>
        <a:xfrm>
          <a:off x="4717878" y="1317802"/>
          <a:ext cx="1454716" cy="1454716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Кризисная ситуация</a:t>
          </a:r>
          <a:endParaRPr lang="ru-RU" sz="1600" b="1" kern="1200" dirty="0"/>
        </a:p>
      </dsp:txBody>
      <dsp:txXfrm>
        <a:off x="4717878" y="1317802"/>
        <a:ext cx="1454716" cy="1454716"/>
      </dsp:txXfrm>
    </dsp:sp>
    <dsp:sp modelId="{9E9640B9-5B87-49BE-B6CB-B45B6ADDEDEC}">
      <dsp:nvSpPr>
        <dsp:cNvPr id="0" name=""/>
        <dsp:cNvSpPr/>
      </dsp:nvSpPr>
      <dsp:spPr>
        <a:xfrm>
          <a:off x="4590717" y="-87758"/>
          <a:ext cx="1598743" cy="117984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3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Психология</a:t>
          </a:r>
          <a:endParaRPr lang="ru-RU" sz="1600" b="1" kern="1200" dirty="0"/>
        </a:p>
      </dsp:txBody>
      <dsp:txXfrm>
        <a:off x="4590717" y="-87758"/>
        <a:ext cx="1598743" cy="1179844"/>
      </dsp:txXfrm>
    </dsp:sp>
    <dsp:sp modelId="{B8BECE1E-8A3B-4323-B213-155449950866}">
      <dsp:nvSpPr>
        <dsp:cNvPr id="0" name=""/>
        <dsp:cNvSpPr/>
      </dsp:nvSpPr>
      <dsp:spPr>
        <a:xfrm>
          <a:off x="6228133" y="1432764"/>
          <a:ext cx="1520201" cy="1224792"/>
        </a:xfrm>
        <a:prstGeom prst="ellipse">
          <a:avLst/>
        </a:prstGeom>
        <a:gradFill rotWithShape="0">
          <a:gsLst>
            <a:gs pos="0">
              <a:schemeClr val="accent3">
                <a:hueOff val="3750088"/>
                <a:satOff val="-5627"/>
                <a:lumOff val="-915"/>
                <a:alphaOff val="0"/>
                <a:tint val="50000"/>
                <a:satMod val="300000"/>
              </a:schemeClr>
            </a:gs>
            <a:gs pos="35000">
              <a:schemeClr val="accent3">
                <a:hueOff val="3750088"/>
                <a:satOff val="-5627"/>
                <a:lumOff val="-915"/>
                <a:alphaOff val="0"/>
                <a:tint val="37000"/>
                <a:satMod val="300000"/>
              </a:schemeClr>
            </a:gs>
            <a:gs pos="100000">
              <a:schemeClr val="accent3">
                <a:hueOff val="3750088"/>
                <a:satOff val="-5627"/>
                <a:lumOff val="-91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Социо-логия</a:t>
          </a:r>
          <a:endParaRPr lang="ru-RU" sz="1600" b="1" kern="1200" dirty="0"/>
        </a:p>
      </dsp:txBody>
      <dsp:txXfrm>
        <a:off x="6228133" y="1432764"/>
        <a:ext cx="1520201" cy="1224792"/>
      </dsp:txXfrm>
    </dsp:sp>
    <dsp:sp modelId="{229291C2-866E-437F-AEC7-B45F5150A7CA}">
      <dsp:nvSpPr>
        <dsp:cNvPr id="0" name=""/>
        <dsp:cNvSpPr/>
      </dsp:nvSpPr>
      <dsp:spPr>
        <a:xfrm>
          <a:off x="4651124" y="2984102"/>
          <a:ext cx="1588224" cy="1208112"/>
        </a:xfrm>
        <a:prstGeom prst="ellipse">
          <a:avLst/>
        </a:prstGeom>
        <a:gradFill rotWithShape="0">
          <a:gsLst>
            <a:gs pos="0">
              <a:schemeClr val="accent3">
                <a:hueOff val="7500176"/>
                <a:satOff val="-11253"/>
                <a:lumOff val="-1830"/>
                <a:alphaOff val="0"/>
                <a:tint val="50000"/>
                <a:satMod val="300000"/>
              </a:schemeClr>
            </a:gs>
            <a:gs pos="35000">
              <a:schemeClr val="accent3">
                <a:hueOff val="7500176"/>
                <a:satOff val="-11253"/>
                <a:lumOff val="-1830"/>
                <a:alphaOff val="0"/>
                <a:tint val="37000"/>
                <a:satMod val="300000"/>
              </a:schemeClr>
            </a:gs>
            <a:gs pos="100000">
              <a:schemeClr val="accent3">
                <a:hueOff val="7500176"/>
                <a:satOff val="-11253"/>
                <a:lumOff val="-183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/>
            <a:t>Психиатрия</a:t>
          </a:r>
          <a:endParaRPr lang="ru-RU" sz="1600" b="1" kern="1200" dirty="0"/>
        </a:p>
      </dsp:txBody>
      <dsp:txXfrm>
        <a:off x="4651124" y="2984102"/>
        <a:ext cx="1588224" cy="1208112"/>
      </dsp:txXfrm>
    </dsp:sp>
    <dsp:sp modelId="{CB94537A-3E4A-4CBF-BC5A-1584362C8897}">
      <dsp:nvSpPr>
        <dsp:cNvPr id="0" name=""/>
        <dsp:cNvSpPr/>
      </dsp:nvSpPr>
      <dsp:spPr>
        <a:xfrm>
          <a:off x="3124872" y="1432764"/>
          <a:ext cx="1554732" cy="1224792"/>
        </a:xfrm>
        <a:prstGeom prst="ellipse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tint val="50000"/>
                <a:satMod val="300000"/>
              </a:schemeClr>
            </a:gs>
            <a:gs pos="35000">
              <a:schemeClr val="accent3">
                <a:hueOff val="11250264"/>
                <a:satOff val="-16880"/>
                <a:lumOff val="-2745"/>
                <a:alphaOff val="0"/>
                <a:tint val="37000"/>
                <a:satMod val="30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err="1" smtClean="0"/>
            <a:t>Психо-терапия</a:t>
          </a:r>
          <a:endParaRPr lang="ru-RU" sz="1600" b="1" kern="1200" dirty="0"/>
        </a:p>
      </dsp:txBody>
      <dsp:txXfrm>
        <a:off x="3124872" y="1432764"/>
        <a:ext cx="1554732" cy="1224792"/>
      </dsp:txXfrm>
    </dsp:sp>
  </dsp:spTree>
</dsp:drawing>
</file>

<file path=ppt/diagrams/drawing9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A6BA1C6-ED2F-4721-9625-66ACDF8DF563}">
      <dsp:nvSpPr>
        <dsp:cNvPr id="0" name=""/>
        <dsp:cNvSpPr/>
      </dsp:nvSpPr>
      <dsp:spPr>
        <a:xfrm>
          <a:off x="2147589" y="1537"/>
          <a:ext cx="1800820" cy="900410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1435" tIns="34290" rIns="51435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700" kern="1200" dirty="0" smtClean="0"/>
            <a:t>Кризисная ситуация</a:t>
          </a:r>
          <a:endParaRPr lang="ru-RU" sz="2700" kern="1200" dirty="0"/>
        </a:p>
      </dsp:txBody>
      <dsp:txXfrm>
        <a:off x="2147589" y="1537"/>
        <a:ext cx="1800820" cy="900410"/>
      </dsp:txXfrm>
    </dsp:sp>
    <dsp:sp modelId="{3016FCD8-501B-4B72-917E-76F6900DBB2B}">
      <dsp:nvSpPr>
        <dsp:cNvPr id="0" name=""/>
        <dsp:cNvSpPr/>
      </dsp:nvSpPr>
      <dsp:spPr>
        <a:xfrm>
          <a:off x="2327671" y="901948"/>
          <a:ext cx="180082" cy="67530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675307"/>
              </a:lnTo>
              <a:lnTo>
                <a:pt x="180082" y="67530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EC68CF7-ED21-4D94-A378-79AC0FFD9E01}">
      <dsp:nvSpPr>
        <dsp:cNvPr id="0" name=""/>
        <dsp:cNvSpPr/>
      </dsp:nvSpPr>
      <dsp:spPr>
        <a:xfrm>
          <a:off x="2507753" y="1127050"/>
          <a:ext cx="1440656" cy="900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Кризисное состояние</a:t>
          </a:r>
          <a:endParaRPr lang="ru-RU" sz="1900" kern="1200" dirty="0"/>
        </a:p>
      </dsp:txBody>
      <dsp:txXfrm>
        <a:off x="2507753" y="1127050"/>
        <a:ext cx="1440656" cy="900410"/>
      </dsp:txXfrm>
    </dsp:sp>
    <dsp:sp modelId="{80D98743-86DE-4A66-87A3-70DAC3C247C5}">
      <dsp:nvSpPr>
        <dsp:cNvPr id="0" name=""/>
        <dsp:cNvSpPr/>
      </dsp:nvSpPr>
      <dsp:spPr>
        <a:xfrm>
          <a:off x="2327671" y="901948"/>
          <a:ext cx="180082" cy="180082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00820"/>
              </a:lnTo>
              <a:lnTo>
                <a:pt x="180082" y="180082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9BB937-747B-4137-ADAA-2CC555064BF7}">
      <dsp:nvSpPr>
        <dsp:cNvPr id="0" name=""/>
        <dsp:cNvSpPr/>
      </dsp:nvSpPr>
      <dsp:spPr>
        <a:xfrm>
          <a:off x="2507753" y="2252563"/>
          <a:ext cx="1440656" cy="900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Личностный кризис</a:t>
          </a:r>
          <a:endParaRPr lang="ru-RU" sz="1900" kern="1200" dirty="0"/>
        </a:p>
      </dsp:txBody>
      <dsp:txXfrm>
        <a:off x="2507753" y="2252563"/>
        <a:ext cx="1440656" cy="900410"/>
      </dsp:txXfrm>
    </dsp:sp>
    <dsp:sp modelId="{DDA93B58-37BF-465B-83A0-3B441291199D}">
      <dsp:nvSpPr>
        <dsp:cNvPr id="0" name=""/>
        <dsp:cNvSpPr/>
      </dsp:nvSpPr>
      <dsp:spPr>
        <a:xfrm>
          <a:off x="2327671" y="901948"/>
          <a:ext cx="180082" cy="292633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926333"/>
              </a:lnTo>
              <a:lnTo>
                <a:pt x="180082" y="292633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76A67DA-16BE-4407-AA84-200FEAE8E8D0}">
      <dsp:nvSpPr>
        <dsp:cNvPr id="0" name=""/>
        <dsp:cNvSpPr/>
      </dsp:nvSpPr>
      <dsp:spPr>
        <a:xfrm>
          <a:off x="2507753" y="3378075"/>
          <a:ext cx="1440656" cy="90041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6195" tIns="24130" rIns="36195" bIns="24130" numCol="1" spcCol="1270" anchor="ctr" anchorCtr="0">
          <a:noAutofit/>
        </a:bodyPr>
        <a:lstStyle/>
        <a:p>
          <a:pPr lvl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Кризисная личность</a:t>
          </a:r>
          <a:endParaRPr lang="ru-RU" sz="1900" kern="1200" dirty="0"/>
        </a:p>
      </dsp:txBody>
      <dsp:txXfrm>
        <a:off x="2507753" y="3378075"/>
        <a:ext cx="1440656" cy="90041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funnel1">
  <dgm:title val=""/>
  <dgm:desc val=""/>
  <dgm:catLst>
    <dgm:cat type="relationship" pri="2000"/>
    <dgm:cat type="process" pri="2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4"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1">
      <dgm:if name="Name2" axis="ch" ptType="node" func="cnt" op="equ" val="2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w" for="ch" forName="item1" refType="w" fact="0.35"/>
          <dgm:constr type="h" for="ch" forName="item1" refType="w" fact="0.35"/>
          <dgm:constr type="t" for="ch" forName="item1" refType="h" fact="0.05"/>
          <dgm:constr type="l" for="ch" forName="item1" refType="w" fact="0.125"/>
          <dgm:constr type="primFontSz" for="ch" forName="item1" op="equ" val="65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if>
      <dgm:else name="Name3">
        <dgm:constrLst>
          <dgm:constr type="w" for="ch" forName="ellipse" refType="w" fact="0.645"/>
          <dgm:constr type="h" for="ch" forName="ellipse" refType="h" fact="0.28"/>
          <dgm:constr type="t" for="ch" forName="ellipse" refType="w" fact="0.0275"/>
          <dgm:constr type="l" for="ch" forName="ellipse" refType="w" fact="0.0265"/>
          <dgm:constr type="w" for="ch" forName="arrow1" refType="w" fact="0.125"/>
          <dgm:constr type="h" for="ch" forName="arrow1" refType="h" fact="0.1"/>
          <dgm:constr type="t" for="ch" forName="arrow1" refType="h" fact="0.72"/>
          <dgm:constr type="l" for="ch" forName="arrow1" refType="w" fact="0.2875"/>
          <dgm:constr type="w" for="ch" forName="rectangle" refType="w" fact="0.6"/>
          <dgm:constr type="h" for="ch" forName="rectangle" refType="w" refFor="ch" refForName="rectangle" fact="0.25"/>
          <dgm:constr type="t" for="ch" forName="rectangle" refType="h" fact="0.8"/>
          <dgm:constr type="l" for="ch" forName="rectangle" refType="w" fact="0.05"/>
          <dgm:constr type="primFontSz" for="ch" forName="rectangle" val="65"/>
          <dgm:constr type="w" for="ch" forName="item1" refType="w" fact="0.225"/>
          <dgm:constr type="h" for="ch" forName="item1" refType="w" fact="0.225"/>
          <dgm:constr type="t" for="ch" forName="item1" refType="h" fact="0.336"/>
          <dgm:constr type="l" for="ch" forName="item1" refType="w" fact="0.261"/>
          <dgm:constr type="primFontSz" for="ch" forName="item1" val="65"/>
          <dgm:constr type="w" for="ch" forName="item2" refType="w" fact="0.225"/>
          <dgm:constr type="h" for="ch" forName="item2" refType="w" fact="0.225"/>
          <dgm:constr type="t" for="ch" forName="item2" refType="h" fact="0.125"/>
          <dgm:constr type="l" for="ch" forName="item2" refType="w" fact="0.1"/>
          <dgm:constr type="primFontSz" for="ch" forName="item2" refType="primFontSz" refFor="ch" refForName="item1" op="equ"/>
          <dgm:constr type="w" for="ch" forName="item3" refType="w" fact="0.225"/>
          <dgm:constr type="h" for="ch" forName="item3" refType="w" fact="0.225"/>
          <dgm:constr type="t" for="ch" forName="item3" refType="h" fact="0.057"/>
          <dgm:constr type="l" for="ch" forName="item3" refType="w" fact="0.33"/>
          <dgm:constr type="primFontSz" for="ch" forName="item3" refType="primFontSz" refFor="ch" refForName="item1" op="equ"/>
          <dgm:constr type="w" for="ch" forName="funnel" refType="w" fact="0.7"/>
          <dgm:constr type="h" for="ch" forName="funnel" refType="h" fact="0.7"/>
          <dgm:constr type="t" for="ch" forName="funnel"/>
          <dgm:constr type="l" for="ch" forName="funnel"/>
        </dgm:constrLst>
      </dgm:else>
    </dgm:choose>
    <dgm:ruleLst/>
    <dgm:choose name="Name4">
      <dgm:if name="Name5" axis="ch" ptType="node" func="cnt" op="gte" val="1">
        <dgm:layoutNode name="ellipse" styleLbl="tr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arrow1" styleLbl="fgShp">
          <dgm:alg type="sp"/>
          <dgm:shape xmlns:r="http://schemas.openxmlformats.org/officeDocument/2006/relationships" type="downArrow" r:blip="">
            <dgm:adjLst/>
          </dgm:shape>
          <dgm:presOf/>
          <dgm:constrLst/>
          <dgm:ruleLst/>
        </dgm:layoutNode>
        <dgm:layoutNode name="rectangle" styleLbl="revTx">
          <dgm:varLst>
            <dgm:bulletEnabled val="1"/>
          </dgm:varLst>
          <dgm:alg type="tx">
            <dgm:param type="txAnchorHorzCh" val="ctr"/>
          </dgm:alg>
          <dgm:shape xmlns:r="http://schemas.openxmlformats.org/officeDocument/2006/relationships" type="rect" r:blip="">
            <dgm:adjLst/>
          </dgm:shape>
          <dgm:choose name="Name6">
            <dgm:if name="Name7" axis="ch" ptType="node" func="cnt" op="equ" val="1">
              <dgm:presOf axis="ch desOrSelf" ptType="node node" st="1 1" cnt="1 0"/>
            </dgm:if>
            <dgm:if name="Name8" axis="ch" ptType="node" func="cnt" op="equ" val="2">
              <dgm:presOf axis="ch desOrSelf" ptType="node node" st="2 1" cnt="1 0"/>
            </dgm:if>
            <dgm:if name="Name9" axis="ch" ptType="node" func="cnt" op="equ" val="3">
              <dgm:presOf axis="ch desOrSelf" ptType="node node" st="3 1" cnt="1 0"/>
            </dgm:if>
            <dgm:else name="Name10">
              <dgm:presOf axis="ch desOrSelf" ptType="node node" st="4 1" cnt="1 0"/>
            </dgm:else>
          </dgm:choose>
          <dgm:constrLst/>
          <dgm:ruleLst>
            <dgm:rule type="primFontSz" val="5" fact="NaN" max="NaN"/>
          </dgm:ruleLst>
        </dgm:layoutNode>
        <dgm:forEach name="Name11" axis="ch" ptType="node" st="2" cnt="1">
          <dgm:layoutNode name="item1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2">
              <dgm:if name="Name13" axis="root ch" ptType="all node" func="cnt" op="equ" val="1">
                <dgm:presOf/>
              </dgm:if>
              <dgm:if name="Name14" axis="root ch" ptType="all node" func="cnt" op="equ" val="2">
                <dgm:presOf axis="root ch desOrSelf" ptType="all node node" st="1 1 1" cnt="0 1 0"/>
              </dgm:if>
              <dgm:if name="Name15" axis="root ch" ptType="all node" func="cnt" op="equ" val="3">
                <dgm:presOf axis="root ch desOrSelf" ptType="all node node" st="1 2 1" cnt="0 1 0"/>
              </dgm:if>
              <dgm:else name="Name16">
                <dgm:presOf axis="root ch desOrSelf" ptType="all node node" st="1 3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17" axis="ch" ptType="node" st="3" cnt="1">
          <dgm:layoutNode name="item2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18">
              <dgm:if name="Name19" axis="root ch" ptType="all node" func="cnt" op="equ" val="1">
                <dgm:presOf/>
              </dgm:if>
              <dgm:if name="Name20" axis="root ch" ptType="all node" func="cnt" op="equ" val="2">
                <dgm:presOf/>
              </dgm:if>
              <dgm:if name="Name21" axis="root ch" ptType="all node" func="cnt" op="equ" val="3">
                <dgm:presOf axis="root ch desOrSelf" ptType="all node node" st="1 1 1" cnt="0 1 0"/>
              </dgm:if>
              <dgm:else name="Name22">
                <dgm:presOf axis="root ch desOrSelf" ptType="all node node" st="1 2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forEach name="Name23" axis="ch" ptType="node" st="4" cnt="1">
          <dgm:layoutNode name="item3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4">
              <dgm:if name="Name25" axis="root ch" ptType="all node" func="cnt" op="equ" val="1">
                <dgm:presOf/>
              </dgm:if>
              <dgm:if name="Name26" axis="root ch" ptType="all node" func="cnt" op="equ" val="2">
                <dgm:presOf/>
              </dgm:if>
              <dgm:if name="Name27" axis="root ch" ptType="all node" func="cnt" op="equ" val="3">
                <dgm:presOf/>
              </dgm:if>
              <dgm:else name="Name28">
                <dgm:presOf axis="root ch desOrSelf" ptType="all node node" st="1 1 1" cnt="0 1 0"/>
              </dgm:else>
            </dgm:choose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  <dgm:layoutNode name="funnel" styleLbl="trAlignAcc1">
          <dgm:alg type="sp"/>
          <dgm:shape xmlns:r="http://schemas.openxmlformats.org/officeDocument/2006/relationships" type="funnel" r:blip="">
            <dgm:adjLst/>
          </dgm:shape>
          <dgm:presOf/>
          <dgm:constrLst/>
          <dgm:ruleLst/>
        </dgm:layoutNode>
      </dgm:if>
      <dgm:else name="Name29"/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2.png"/><Relationship Id="rId1" Type="http://schemas.openxmlformats.org/officeDocument/2006/relationships/image" Target="../media/image91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D1737C-0B69-49EC-9490-B11971A91E0D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8B4B898-BC3E-4DB0-AD44-56B0140264B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0207257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277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32772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/>
          <a:lstStyle/>
          <a:p>
            <a:fld id="{43CF7526-9694-4BBA-A99B-1E80FA99E7F2}" type="slidenum">
              <a:rPr lang="ru-RU">
                <a:latin typeface="Arial" charset="0"/>
              </a:rPr>
              <a:pPr/>
              <a:t>45</a:t>
            </a:fld>
            <a:endParaRPr lang="ru-RU">
              <a:latin typeface="Arial" charset="0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0289B65-F860-4BA4-A660-8BFCD358AB8E}" type="slidenum">
              <a:rPr lang="ru-RU" sz="1200"/>
              <a:pPr algn="r"/>
              <a:t>55</a:t>
            </a:fld>
            <a:endParaRPr lang="ru-RU" sz="1200"/>
          </a:p>
        </p:txBody>
      </p:sp>
      <p:sp>
        <p:nvSpPr>
          <p:cNvPr id="3686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r>
              <a:rPr lang="ru-RU" smtClean="0"/>
              <a:t>лания, 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14F4FAE-2D46-40BE-BE13-E2D4B3B86466}" type="slidenum">
              <a:rPr lang="ru-RU" smtClean="0"/>
              <a:pPr/>
              <a:t>70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827169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C9DFFB1-F5E8-4ED6-8290-6ACC4385375A}" type="slidenum">
              <a:rPr lang="ru-RU" smtClean="0"/>
              <a:pPr/>
              <a:t>73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4251132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8B4B898-BC3E-4DB0-AD44-56B0140264BB}" type="slidenum">
              <a:rPr lang="ru-RU" smtClean="0"/>
              <a:pPr/>
              <a:t>89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4BE328-DC06-4B36-84E1-092718C77721}" type="slidenum">
              <a:rPr lang="ru-RU" smtClean="0"/>
              <a:pPr/>
              <a:t>96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Заголовок и таблиц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аблица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EC5C8E9D-0ECA-458B-938B-B3B053A88D32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26.04.2023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2.png"/><Relationship Id="rId1" Type="http://schemas.openxmlformats.org/officeDocument/2006/relationships/slideLayout" Target="../slideLayouts/slideLayout7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4.jpe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2.png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5.jpe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6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13" Type="http://schemas.openxmlformats.org/officeDocument/2006/relationships/image" Target="../media/image33.png"/><Relationship Id="rId3" Type="http://schemas.openxmlformats.org/officeDocument/2006/relationships/image" Target="../media/image23.jpeg"/><Relationship Id="rId7" Type="http://schemas.openxmlformats.org/officeDocument/2006/relationships/image" Target="../media/image27.jpeg"/><Relationship Id="rId12" Type="http://schemas.openxmlformats.org/officeDocument/2006/relationships/image" Target="../media/image32.jpe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6.jpeg"/><Relationship Id="rId11" Type="http://schemas.openxmlformats.org/officeDocument/2006/relationships/image" Target="../media/image31.jpeg"/><Relationship Id="rId5" Type="http://schemas.openxmlformats.org/officeDocument/2006/relationships/image" Target="../media/image25.jpeg"/><Relationship Id="rId10" Type="http://schemas.openxmlformats.org/officeDocument/2006/relationships/image" Target="../media/image30.png"/><Relationship Id="rId4" Type="http://schemas.openxmlformats.org/officeDocument/2006/relationships/image" Target="../media/image24.jpeg"/><Relationship Id="rId9" Type="http://schemas.openxmlformats.org/officeDocument/2006/relationships/image" Target="../media/image29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6.gi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emf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6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jpeg"/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4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microsoft.com/office/2007/relationships/diagramDrawing" Target="../diagrams/drawing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9.xml"/><Relationship Id="rId3" Type="http://schemas.openxmlformats.org/officeDocument/2006/relationships/diagramData" Target="../diagrams/data8.xml"/><Relationship Id="rId7" Type="http://schemas.openxmlformats.org/officeDocument/2006/relationships/diagramData" Target="../diagrams/data9.xml"/><Relationship Id="rId12" Type="http://schemas.microsoft.com/office/2007/relationships/diagramDrawing" Target="../diagrams/drawing9.xml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8.xml"/><Relationship Id="rId11" Type="http://schemas.microsoft.com/office/2007/relationships/diagramDrawing" Target="../diagrams/drawing8.xml"/><Relationship Id="rId5" Type="http://schemas.openxmlformats.org/officeDocument/2006/relationships/diagramQuickStyle" Target="../diagrams/quickStyle8.xml"/><Relationship Id="rId10" Type="http://schemas.openxmlformats.org/officeDocument/2006/relationships/diagramColors" Target="../diagrams/colors9.xml"/><Relationship Id="rId4" Type="http://schemas.openxmlformats.org/officeDocument/2006/relationships/diagramLayout" Target="../diagrams/layout8.xml"/><Relationship Id="rId9" Type="http://schemas.openxmlformats.org/officeDocument/2006/relationships/diagramQuickStyle" Target="../diagrams/quickStyle9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7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7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5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73.jpeg"/><Relationship Id="rId5" Type="http://schemas.openxmlformats.org/officeDocument/2006/relationships/image" Target="../media/image72.png"/><Relationship Id="rId4" Type="http://schemas.openxmlformats.org/officeDocument/2006/relationships/image" Target="../media/image71.png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1.jpeg"/><Relationship Id="rId4" Type="http://schemas.openxmlformats.org/officeDocument/2006/relationships/image" Target="../media/image80.png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png"/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7.xml"/></Relationships>
</file>

<file path=ppt/slides/_rels/slide8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e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9.png"/></Relationships>
</file>

<file path=ppt/slides/_rels/slide8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_____Microsoft_Office_Excel_97-2003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oleObject" Target="../embeddings/_____Microsoft_Office_Excel_97-20032.xls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9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jpeg"/><Relationship Id="rId1" Type="http://schemas.openxmlformats.org/officeDocument/2006/relationships/slideLayout" Target="../slideLayouts/slideLayout6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jpeg"/><Relationship Id="rId1" Type="http://schemas.openxmlformats.org/officeDocument/2006/relationships/slideLayout" Target="../slideLayouts/slideLayout6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5536" y="2636912"/>
            <a:ext cx="8496944" cy="1470025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Психологическая составляющая профилактической работы в аспекте профилактики деструктивных проявлений среди молодежи</a:t>
            </a:r>
            <a:endParaRPr lang="ru-RU" sz="3200" b="1" dirty="0">
              <a:solidFill>
                <a:srgbClr val="00206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4941168"/>
            <a:ext cx="7920880" cy="1752600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Герасимова В.В., кандидат психологических наук, 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доцент </a:t>
            </a:r>
            <a:r>
              <a:rPr lang="ru-RU" sz="2400" dirty="0" smtClean="0">
                <a:solidFill>
                  <a:srgbClr val="002060"/>
                </a:solidFill>
              </a:rPr>
              <a:t>кафедры психотерапии и наркологии    Казанской государственной медицинской академии  – филиала ФГБОУ ДПО РМАНПО Минздрава России</a:t>
            </a:r>
          </a:p>
          <a:p>
            <a:endParaRPr lang="ru-RU" sz="2200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8264" y="188640"/>
            <a:ext cx="1719064" cy="167608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3052" t="7980" r="66659" b="69200"/>
          <a:stretch/>
        </p:blipFill>
        <p:spPr bwMode="auto">
          <a:xfrm>
            <a:off x="323528" y="188640"/>
            <a:ext cx="2617638" cy="165618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13148"/>
          <a:stretch/>
        </p:blipFill>
        <p:spPr>
          <a:xfrm>
            <a:off x="179512" y="4077072"/>
            <a:ext cx="4025207" cy="2050032"/>
          </a:xfrm>
          <a:prstGeom prst="rect">
            <a:avLst/>
          </a:prstGeom>
        </p:spPr>
      </p:pic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 cstate="print"/>
          <a:srcRect t="17344"/>
          <a:stretch>
            <a:fillRect/>
          </a:stretch>
        </p:blipFill>
        <p:spPr bwMode="auto">
          <a:xfrm>
            <a:off x="0" y="188640"/>
            <a:ext cx="8677302" cy="417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4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3995936" y="4653136"/>
            <a:ext cx="4896544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400" b="1" spc="140" dirty="0" smtClean="0">
                <a:solidFill>
                  <a:srgbClr val="C00000"/>
                </a:solidFill>
                <a:latin typeface="Trebuchet MS"/>
                <a:cs typeface="Trebuchet MS"/>
              </a:rPr>
              <a:t>Комплексный </a:t>
            </a:r>
            <a:r>
              <a:rPr lang="ru-RU" sz="1400" b="1" spc="140" dirty="0">
                <a:solidFill>
                  <a:srgbClr val="C00000"/>
                </a:solidFill>
                <a:latin typeface="Trebuchet MS"/>
                <a:cs typeface="Trebuchet MS"/>
              </a:rPr>
              <a:t>план </a:t>
            </a:r>
            <a:r>
              <a:rPr lang="ru-RU" sz="1400" b="1" spc="140" dirty="0" smtClean="0">
                <a:solidFill>
                  <a:srgbClr val="C00000"/>
                </a:solidFill>
                <a:latin typeface="Trebuchet MS"/>
                <a:cs typeface="Trebuchet MS"/>
              </a:rPr>
              <a:t>по реализации мероприятий Концепции по формированию и развитию системы психологической помощи населению Республики Татарстан на 2020 </a:t>
            </a:r>
            <a:r>
              <a:rPr lang="ru-RU" sz="1400" b="1" spc="140" dirty="0">
                <a:solidFill>
                  <a:srgbClr val="C00000"/>
                </a:solidFill>
                <a:latin typeface="Trebuchet MS"/>
                <a:cs typeface="Trebuchet MS"/>
              </a:rPr>
              <a:t>- 2022 годы</a:t>
            </a:r>
          </a:p>
        </p:txBody>
      </p:sp>
    </p:spTree>
    <p:extLst>
      <p:ext uri="{BB962C8B-B14F-4D97-AF65-F5344CB8AC3E}">
        <p14:creationId xmlns="" xmlns:p14="http://schemas.microsoft.com/office/powerpoint/2010/main" val="615898830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816" b="79523"/>
          <a:stretch/>
        </p:blipFill>
        <p:spPr bwMode="auto">
          <a:xfrm>
            <a:off x="203984" y="216161"/>
            <a:ext cx="2806452" cy="9351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7169" t="22462" r="20190" b="21670"/>
          <a:stretch/>
        </p:blipFill>
        <p:spPr bwMode="auto">
          <a:xfrm>
            <a:off x="3010437" y="1268760"/>
            <a:ext cx="3037177" cy="4608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2742" b="7009"/>
          <a:stretch/>
        </p:blipFill>
        <p:spPr bwMode="auto">
          <a:xfrm>
            <a:off x="5991777" y="6021289"/>
            <a:ext cx="2806452" cy="57525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3283939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8155" t="22158" r="20352" b="22535"/>
          <a:stretch/>
        </p:blipFill>
        <p:spPr bwMode="auto">
          <a:xfrm>
            <a:off x="540447" y="692696"/>
            <a:ext cx="3443710" cy="54006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067944" y="456249"/>
            <a:ext cx="4752528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Водопад</a:t>
            </a:r>
            <a:r>
              <a:rPr lang="ru-RU" sz="2400" b="1" dirty="0">
                <a:solidFill>
                  <a:srgbClr val="002060"/>
                </a:solidFill>
              </a:rPr>
              <a:t>. </a:t>
            </a:r>
            <a:r>
              <a:rPr lang="ru-RU" sz="2400" dirty="0">
                <a:solidFill>
                  <a:srgbClr val="002060"/>
                </a:solidFill>
              </a:rPr>
              <a:t>Такой ответ указывает на технический склад ума. Наверняка вы обладаете хорошей памятью и внимательностью. Если это не так, то срочно займитесь их тренировкой. У вас отличный потенциал, который можно быстро развить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ctr" fontAlgn="base"/>
            <a:endParaRPr lang="ru-RU" sz="2400" dirty="0">
              <a:solidFill>
                <a:srgbClr val="002060"/>
              </a:solidFill>
            </a:endParaRPr>
          </a:p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Девушка</a:t>
            </a:r>
            <a:r>
              <a:rPr lang="ru-RU" sz="2400" dirty="0">
                <a:solidFill>
                  <a:srgbClr val="002060"/>
                </a:solidFill>
              </a:rPr>
              <a:t> с длинными волосами. Ее видят люди с гуманитарным складом ума. Скорее всего, вам отлично даются гуманитарные науки, а работа связанна с творчеством. Такие личности </a:t>
            </a:r>
            <a:r>
              <a:rPr lang="ru-RU" sz="2400" dirty="0" smtClean="0">
                <a:solidFill>
                  <a:srgbClr val="002060"/>
                </a:solidFill>
              </a:rPr>
              <a:t>ранимы и впечатлительны.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35038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04" t="21666" r="16430" b="20699"/>
          <a:stretch/>
        </p:blipFill>
        <p:spPr bwMode="auto">
          <a:xfrm>
            <a:off x="2915816" y="1484784"/>
            <a:ext cx="3168352" cy="446449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4197" b="79611"/>
          <a:stretch/>
        </p:blipFill>
        <p:spPr bwMode="auto">
          <a:xfrm>
            <a:off x="179512" y="304299"/>
            <a:ext cx="2614431" cy="84669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394" b="6634"/>
          <a:stretch/>
        </p:blipFill>
        <p:spPr bwMode="auto">
          <a:xfrm>
            <a:off x="6084169" y="5902991"/>
            <a:ext cx="2614431" cy="67828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14207873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4283968" y="487025"/>
            <a:ext cx="4572000" cy="6370975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base"/>
            <a:r>
              <a:rPr lang="ru-RU" sz="2400" b="1" dirty="0">
                <a:solidFill>
                  <a:srgbClr val="002060"/>
                </a:solidFill>
              </a:rPr>
              <a:t>Мужчина.</a:t>
            </a:r>
            <a:r>
              <a:rPr lang="ru-RU" sz="2400" dirty="0">
                <a:solidFill>
                  <a:srgbClr val="002060"/>
                </a:solidFill>
              </a:rPr>
              <a:t> Этот результат </a:t>
            </a:r>
            <a:r>
              <a:rPr lang="ru-RU" sz="2400" dirty="0" smtClean="0">
                <a:solidFill>
                  <a:srgbClr val="002060"/>
                </a:solidFill>
              </a:rPr>
              <a:t>свидетельствует </a:t>
            </a:r>
            <a:r>
              <a:rPr lang="ru-RU" sz="2400" dirty="0">
                <a:solidFill>
                  <a:srgbClr val="002060"/>
                </a:solidFill>
              </a:rPr>
              <a:t>о сильном характере, настойчивости и уверенности. Такой человек не привык сомневаться в себе и своих поступках, все анализирует и принимает только взвешенные и рациональные решения.</a:t>
            </a:r>
          </a:p>
          <a:p>
            <a:pPr algn="ctr" fontAlgn="base"/>
            <a:endParaRPr lang="ru-RU" sz="2400" dirty="0">
              <a:solidFill>
                <a:srgbClr val="002060"/>
              </a:solidFill>
            </a:endParaRPr>
          </a:p>
          <a:p>
            <a:pPr algn="ctr" fontAlgn="base"/>
            <a:r>
              <a:rPr lang="ru-RU" sz="2400" b="1" dirty="0">
                <a:solidFill>
                  <a:srgbClr val="002060"/>
                </a:solidFill>
              </a:rPr>
              <a:t>Женщина.</a:t>
            </a:r>
            <a:r>
              <a:rPr lang="ru-RU" sz="2400" dirty="0">
                <a:solidFill>
                  <a:srgbClr val="002060"/>
                </a:solidFill>
              </a:rPr>
              <a:t> Этот результат указывает на мягкость характера, креативность, нестандартность мыслей. Такие люди могут похвастаться  хорошим абстрактным мышлением, богатой фантазией и тонким восприятием искусства.</a:t>
            </a:r>
          </a:p>
        </p:txBody>
      </p:sp>
      <p:pic>
        <p:nvPicPr>
          <p:cNvPr id="7" name="Picture 2" descr="Психологические тесты по картинкам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04" t="22359" r="16430" b="20699"/>
          <a:stretch/>
        </p:blipFill>
        <p:spPr bwMode="auto">
          <a:xfrm>
            <a:off x="323528" y="1124744"/>
            <a:ext cx="3600400" cy="470481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6623272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572471225"/>
              </p:ext>
            </p:extLst>
          </p:nvPr>
        </p:nvGraphicFramePr>
        <p:xfrm>
          <a:off x="467544" y="980728"/>
          <a:ext cx="8280920" cy="46268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0460"/>
                <a:gridCol w="4140460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Цели </a:t>
                      </a:r>
                      <a:r>
                        <a:rPr lang="ru-RU" sz="2800" dirty="0" smtClean="0">
                          <a:effectLst/>
                        </a:rPr>
                        <a:t>участия</a:t>
                      </a:r>
                      <a:r>
                        <a:rPr lang="ru-RU" sz="2800" baseline="0" dirty="0" smtClean="0">
                          <a:effectLst/>
                        </a:rPr>
                        <a:t> в работе по профилактике деструктивных проявлений среди молодежи</a:t>
                      </a:r>
                      <a:r>
                        <a:rPr lang="ru-RU" sz="2800" dirty="0" smtClean="0">
                          <a:effectLst/>
                        </a:rPr>
                        <a:t>:</a:t>
                      </a:r>
                      <a:endParaRPr lang="ru-RU" sz="2800" dirty="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 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800" dirty="0">
                          <a:effectLst/>
                        </a:rPr>
                        <a:t>Что Вам нужно, чтобы их достичь</a:t>
                      </a:r>
                      <a:endParaRPr lang="ru-RU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1.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1.</a:t>
                      </a:r>
                      <a:endParaRPr lang="ru-RU" sz="3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2.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>
                          <a:effectLst/>
                        </a:rPr>
                        <a:t>2.</a:t>
                      </a:r>
                      <a:endParaRPr lang="ru-RU" sz="3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3.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3200" dirty="0">
                          <a:effectLst/>
                        </a:rPr>
                        <a:t>3.</a:t>
                      </a:r>
                      <a:endParaRPr lang="ru-RU" sz="3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54845424"/>
      </p:ext>
    </p:extLst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374335"/>
            <a:ext cx="8424936" cy="30828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  <a:cs typeface="Times New Roman"/>
              </a:rPr>
              <a:t>У каждого человека, есть жизненное кредо, так называемый девиз, установка, которым он руководствуется в жизни. Например: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  <a:cs typeface="Times New Roman"/>
              </a:rPr>
              <a:t>- Будьте внимательны к своим мыслям, – они начало поступков. (Лао-Цзы)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  <a:cs typeface="Times New Roman"/>
              </a:rPr>
              <a:t>- Хорошее начало – половина дела. (Платон)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  <a:cs typeface="Times New Roman"/>
              </a:rPr>
              <a:t>- Жизнь прекрасна, если научишься жить. (</a:t>
            </a:r>
            <a:r>
              <a:rPr lang="ru-RU" sz="2000" dirty="0" err="1">
                <a:latin typeface="+mj-lt"/>
                <a:ea typeface="Calibri"/>
                <a:cs typeface="Times New Roman"/>
              </a:rPr>
              <a:t>Менандр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)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ru-RU" sz="2000" dirty="0">
                <a:latin typeface="+mj-lt"/>
                <a:ea typeface="Calibri"/>
                <a:cs typeface="Times New Roman"/>
              </a:rPr>
              <a:t>А как звучит Ваш </a:t>
            </a:r>
            <a:r>
              <a:rPr lang="ru-RU" sz="2000" dirty="0" smtClean="0">
                <a:latin typeface="+mj-lt"/>
                <a:ea typeface="Calibri"/>
                <a:cs typeface="Times New Roman"/>
              </a:rPr>
              <a:t>девиз в аспекте профилактической деятельности? </a:t>
            </a:r>
            <a:r>
              <a:rPr lang="ru-RU" sz="2000" dirty="0">
                <a:latin typeface="+mj-lt"/>
                <a:ea typeface="Calibri"/>
                <a:cs typeface="Times New Roman"/>
              </a:rPr>
              <a:t>Напиши его_________________________________________________</a:t>
            </a:r>
          </a:p>
        </p:txBody>
      </p:sp>
    </p:spTree>
    <p:extLst>
      <p:ext uri="{BB962C8B-B14F-4D97-AF65-F5344CB8AC3E}">
        <p14:creationId xmlns="" xmlns:p14="http://schemas.microsoft.com/office/powerpoint/2010/main" val="1094206281"/>
      </p:ext>
    </p:extLst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>
                <a:solidFill>
                  <a:srgbClr val="800000"/>
                </a:solidFill>
              </a:rPr>
              <a:t>Компетенции руководителей образовательных организаций в сфере профилактики терроризма</a:t>
            </a:r>
          </a:p>
        </p:txBody>
      </p:sp>
      <p:graphicFrame>
        <p:nvGraphicFramePr>
          <p:cNvPr id="5320" name="Group 200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693920"/>
        </p:xfrm>
        <a:graphic>
          <a:graphicData uri="http://schemas.openxmlformats.org/drawingml/2006/table">
            <a:tbl>
              <a:tblPr/>
              <a:tblGrid>
                <a:gridCol w="2286000"/>
                <a:gridCol w="5943600"/>
              </a:tblGrid>
              <a:tr h="838200">
                <a:tc rowSpan="6">
                  <a:txBody>
                    <a:bodyPr/>
                    <a:lstStyle/>
                    <a:p>
                      <a:pPr marL="342900" marR="0" lvl="0" indent="-3429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 организацию и проведение профилактической антитеррористической деятельности с обучающимися, педагогическим коллективом и родителями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Разрабатывать и реализовывать   систему мероприятий по профилактике и коррекции  социально деструктивного и  дезадаптированного поведения обучающихся, выявленными факторами риска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2228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работу по подготовке персонала ОО к действиям при возникновении террористических угроз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3975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антитеррористическую пропаганду среди коллектива педагогов и обучающихся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080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Организовать делопроизводство, правил разработки пакета документов по антитеррористической защите организации, а также перспективного плана обеспечения безопасности ОО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Разработать алгоритм поведения педагогического коллектива и обучающихся при угрозе террористического акта и осуществлять контроль за его реализацией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66833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Организация своевременной диагностики угроз террористического акта, в том числе со стороны семей, входящих в группу риска.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>
                <a:solidFill>
                  <a:srgbClr val="800000"/>
                </a:solidFill>
              </a:rPr>
              <a:t>Компетенции </a:t>
            </a:r>
            <a:br>
              <a:rPr lang="ru-RU" sz="2000" b="1">
                <a:solidFill>
                  <a:srgbClr val="800000"/>
                </a:solidFill>
              </a:rPr>
            </a:br>
            <a:r>
              <a:rPr lang="ru-RU" sz="2000" b="1">
                <a:solidFill>
                  <a:srgbClr val="800000"/>
                </a:solidFill>
              </a:rPr>
              <a:t>педагогов среднего и старшего звена общеобразовательных организаций в сфере профилактики терроризма</a:t>
            </a:r>
            <a:endParaRPr lang="ru-RU" sz="2000"/>
          </a:p>
        </p:txBody>
      </p:sp>
      <p:graphicFrame>
        <p:nvGraphicFramePr>
          <p:cNvPr id="11330" name="Group 66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754880"/>
        </p:xfrm>
        <a:graphic>
          <a:graphicData uri="http://schemas.openxmlformats.org/drawingml/2006/table">
            <a:tbl>
              <a:tblPr/>
              <a:tblGrid>
                <a:gridCol w="2362200"/>
                <a:gridCol w="5867400"/>
              </a:tblGrid>
              <a:tr h="533400">
                <a:tc row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 организацию и проведение профилактической антитеррористической деятельности с обучающимися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профилактике  социально деструктивного и  дезадаптированного поведения обучающихся среднего и старшего звена образовательных организаций с использованием активных форм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формированию антитеррористического мировоззрения у родителей обучающихся среднего и старшего звена образовательных организаций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572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алгоритмами, приемами антитеррористической защиты детей во время пребывания их в ОО и обеспечения их безопасности в случае возникновения террористических угроз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Включение элементов антитеррористической профилактики в содержание предметной и внеурочной деятельности </a:t>
                      </a:r>
                      <a:endParaRPr kumimoji="0" lang="ru-RU" sz="18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z="2000" b="1">
                <a:solidFill>
                  <a:srgbClr val="800000"/>
                </a:solidFill>
              </a:rPr>
              <a:t>Компетенции педагогов-психологов образовательных организаций в сфере профилактики терроризма</a:t>
            </a:r>
            <a:endParaRPr lang="ru-RU" sz="4000"/>
          </a:p>
        </p:txBody>
      </p:sp>
      <p:graphicFrame>
        <p:nvGraphicFramePr>
          <p:cNvPr id="12361" name="Group 73"/>
          <p:cNvGraphicFramePr>
            <a:graphicFrameLocks noGrp="1"/>
          </p:cNvGraphicFramePr>
          <p:nvPr>
            <p:ph type="tbl" idx="1"/>
          </p:nvPr>
        </p:nvGraphicFramePr>
        <p:xfrm>
          <a:off x="457200" y="1600200"/>
          <a:ext cx="8229600" cy="4998720"/>
        </p:xfrm>
        <a:graphic>
          <a:graphicData uri="http://schemas.openxmlformats.org/drawingml/2006/table">
            <a:tbl>
              <a:tblPr/>
              <a:tblGrid>
                <a:gridCol w="3048000"/>
                <a:gridCol w="5181600"/>
              </a:tblGrid>
              <a:tr h="609600">
                <a:tc rowSpan="3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Профессиональная деятельность, направленная на сохранение и укрепление психологического здоровья обучающихся в процессе обучения и воспитания в ОО </a:t>
                      </a: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Реализация мероприятий по  психологической профилактике  социально деструктивного и  дезадаптированного поведения обучающихся  образовательных организаций с использованием индивидуальных и групповых форм работы обучающихся и их родителей 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81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методами психодиагностики по выявлению детей и семей группы социального риска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667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Владение техниками коррекционной работы в форме индивидуальных консультаций и групповых занятий с обучающимися группы риска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2241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Психологическая профилактика нарушений поведения и отклонений в развитии обучающихся, испытывающих трудности в освоении основных общеобразовательных программ, развитии и социальной адаптации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600" b="0" i="0" u="none" strike="noStrike" cap="none" normalizeH="0" baseline="0" smtClean="0">
                          <a:ln>
                            <a:noFill/>
                          </a:ln>
                          <a:solidFill>
                            <a:srgbClr val="00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Создавать и поддерживать в образовательной организации психологические условия обучения и воспитания, необходимые для нормального психического развития и формирования обучающихся, испытывающих трудности в освоении основных общеобразовательных программ, развитии и социальной адаптации</a:t>
                      </a:r>
                      <a:endParaRPr kumimoji="0" lang="ru-RU" sz="1600" b="0" i="0" u="none" strike="noStrike" cap="none" normalizeH="0" baseline="0" smtClean="0">
                        <a:ln>
                          <a:noFill/>
                        </a:ln>
                        <a:solidFill>
                          <a:srgbClr val="000066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b="1" spc="140" dirty="0" smtClean="0">
              <a:solidFill>
                <a:srgbClr val="00998F"/>
              </a:solidFill>
              <a:latin typeface="Trebuchet MS"/>
              <a:ea typeface="+mn-ea"/>
              <a:cs typeface="Trebuchet MS"/>
            </a:endParaRP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b="7788"/>
          <a:stretch/>
        </p:blipFill>
        <p:spPr>
          <a:xfrm>
            <a:off x="0" y="0"/>
            <a:ext cx="9144000" cy="632388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29230809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aphicFrame>
        <p:nvGraphicFramePr>
          <p:cNvPr id="11" name="Диаграмма 10"/>
          <p:cNvGraphicFramePr>
            <a:graphicFrameLocks/>
          </p:cNvGraphicFramePr>
          <p:nvPr>
            <p:extLst>
              <p:ext uri="{D42A27DB-BD31-4B8C-83A1-F6EECF244321}">
                <p14:modId xmlns="" xmlns:p14="http://schemas.microsoft.com/office/powerpoint/2010/main" val="4089455562"/>
              </p:ext>
            </p:extLst>
          </p:nvPr>
        </p:nvGraphicFramePr>
        <p:xfrm>
          <a:off x="179512" y="908720"/>
          <a:ext cx="8784976" cy="24482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Прямоугольник 7"/>
          <p:cNvSpPr/>
          <p:nvPr/>
        </p:nvSpPr>
        <p:spPr>
          <a:xfrm>
            <a:off x="0" y="0"/>
            <a:ext cx="91440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Мониторинг актуального состояния </a:t>
            </a:r>
          </a:p>
          <a:p>
            <a:pPr lvl="0" algn="ctr"/>
            <a:r>
              <a:rPr lang="ru-RU" sz="2400" b="1" dirty="0" smtClean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психологических служб ведомств</a:t>
            </a: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>
          <a:blip r:embed="rId4" cstate="print"/>
          <a:srcRect l="3593" t="12422" r="6750" b="6250"/>
          <a:stretch>
            <a:fillRect/>
          </a:stretch>
        </p:blipFill>
        <p:spPr bwMode="auto">
          <a:xfrm>
            <a:off x="1475656" y="3429000"/>
            <a:ext cx="648072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40674593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954" name="Picture 5" descr="http://cs11110.userapi.com/u85253927/-14/x_dfde4b7d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71600" y="228600"/>
            <a:ext cx="6710363" cy="449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5955" name="Rectangle 1"/>
          <p:cNvSpPr>
            <a:spLocks noChangeArrowheads="1"/>
          </p:cNvSpPr>
          <p:nvPr/>
        </p:nvSpPr>
        <p:spPr bwMode="auto">
          <a:xfrm>
            <a:off x="381000" y="4965700"/>
            <a:ext cx="8631238" cy="1230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/>
            <a:r>
              <a:rPr lang="ru-RU" sz="2000" i="1">
                <a:solidFill>
                  <a:srgbClr val="002060"/>
                </a:solidFill>
                <a:cs typeface="Times New Roman" pitchFamily="18" charset="0"/>
              </a:rPr>
              <a:t>«Когда кажется,</a:t>
            </a:r>
            <a:r>
              <a:rPr lang="ru-RU" sz="2000">
                <a:solidFill>
                  <a:srgbClr val="002060"/>
                </a:solidFill>
              </a:rPr>
              <a:t> </a:t>
            </a:r>
            <a:r>
              <a:rPr lang="ru-RU" sz="2000" i="1">
                <a:solidFill>
                  <a:srgbClr val="002060"/>
                </a:solidFill>
                <a:cs typeface="Times New Roman" pitchFamily="18" charset="0"/>
              </a:rPr>
              <a:t>что весь мир настроен против тебя – помни, что самолёт взлетает против ветра.»</a:t>
            </a:r>
            <a:endParaRPr lang="ru-RU" sz="2000">
              <a:solidFill>
                <a:srgbClr val="002060"/>
              </a:solidFill>
            </a:endParaRPr>
          </a:p>
          <a:p>
            <a:pPr eaLnBrk="0" hangingPunct="0"/>
            <a:r>
              <a:rPr lang="ru-RU" sz="1600" b="1" i="1">
                <a:solidFill>
                  <a:srgbClr val="002060"/>
                </a:solidFill>
                <a:cs typeface="Times New Roman" pitchFamily="18" charset="0"/>
              </a:rPr>
              <a:t>                                                                                                                   ГЕНРИ ФОРД</a:t>
            </a:r>
            <a:endParaRPr lang="ru-RU" sz="1600" b="1">
              <a:solidFill>
                <a:srgbClr val="002060"/>
              </a:solidFill>
            </a:endParaRPr>
          </a:p>
          <a:p>
            <a:pPr eaLnBrk="0" hangingPunct="0"/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019942055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1187450" y="3789363"/>
            <a:ext cx="7129463" cy="2554287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endParaRPr lang="ru-RU" altLang="ru-RU" sz="32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 eaLnBrk="1" hangingPunct="1">
              <a:defRPr/>
            </a:pPr>
            <a:r>
              <a:rPr lang="ru-RU" altLang="ru-RU" sz="3200" b="1" dirty="0" smtClean="0">
                <a:solidFill>
                  <a:schemeClr val="accent1">
                    <a:lumMod val="50000"/>
                  </a:schemeClr>
                </a:solidFill>
              </a:rPr>
              <a:t>Благодарю за внимание!</a:t>
            </a:r>
          </a:p>
        </p:txBody>
      </p:sp>
      <p:pic>
        <p:nvPicPr>
          <p:cNvPr id="1026" name="Picture 2" descr="http://ic.pics.livejournal.com/psmirnova/47465697/929563/929563_original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9552" y="1844824"/>
            <a:ext cx="2790822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3492500" y="3068638"/>
            <a:ext cx="5111750" cy="86201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r">
              <a:defRPr/>
            </a:pPr>
            <a:r>
              <a:rPr lang="ru-RU" sz="3200" b="1" dirty="0">
                <a:solidFill>
                  <a:schemeClr val="accent3">
                    <a:lumMod val="50000"/>
                  </a:schemeClr>
                </a:solidFill>
                <a:latin typeface="+mj-lt"/>
              </a:rPr>
              <a:t>Берегите  в себе человека…</a:t>
            </a:r>
            <a:r>
              <a:rPr lang="ru-RU" i="1" dirty="0">
                <a:solidFill>
                  <a:schemeClr val="accent3">
                    <a:lumMod val="50000"/>
                  </a:schemeClr>
                </a:solidFill>
              </a:rPr>
              <a:t>                                                                                                                А.П.Чехов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35DB92D-204D-4664-9CDD-8FCB05E439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2" y="1124744"/>
            <a:ext cx="7776864" cy="4320480"/>
          </a:xfrm>
        </p:spPr>
        <p:txBody>
          <a:bodyPr>
            <a:normAutofit/>
          </a:bodyPr>
          <a:lstStyle/>
          <a:p>
            <a:pPr algn="l"/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Возраст </a:t>
            </a:r>
            <a:r>
              <a:rPr lang="ru-RU" sz="2400" b="1" dirty="0">
                <a:solidFill>
                  <a:srgbClr val="C00000"/>
                </a:solidFill>
                <a:latin typeface="+mn-lt"/>
              </a:rPr>
              <a:t>обслуживаемого </a:t>
            </a:r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населения</a:t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Основной контингент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Дислокация психологов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 Функционал психологов ведомственных психологических служб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Основная цель профессиональной деятельности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Направления деятельности 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>Основные виды деятельности</a:t>
            </a:r>
            <a:br>
              <a:rPr lang="ru-RU" sz="2400" b="1" dirty="0" smtClean="0">
                <a:solidFill>
                  <a:srgbClr val="C00000"/>
                </a:solidFill>
              </a:rPr>
            </a:br>
            <a:r>
              <a:rPr lang="ru-RU" sz="2400" b="1" dirty="0" smtClean="0">
                <a:solidFill>
                  <a:srgbClr val="C00000"/>
                </a:solidFill>
              </a:rPr>
              <a:t/>
            </a:r>
            <a:br>
              <a:rPr lang="ru-RU" sz="2400" b="1" dirty="0" smtClean="0">
                <a:solidFill>
                  <a:srgbClr val="C00000"/>
                </a:solidFill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DC1EA089-FE1B-4F70-8894-81209FF043D4}"/>
              </a:ext>
            </a:extLst>
          </p:cNvPr>
          <p:cNvSpPr txBox="1"/>
          <p:nvPr/>
        </p:nvSpPr>
        <p:spPr>
          <a:xfrm>
            <a:off x="433010" y="257341"/>
            <a:ext cx="8382912" cy="830997"/>
          </a:xfrm>
          <a:prstGeom prst="rect">
            <a:avLst/>
          </a:prstGeom>
          <a:noFill/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accent3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2400" b="1" dirty="0">
                <a:solidFill>
                  <a:srgbClr val="002060"/>
                </a:solidFill>
                <a:latin typeface="+mj-lt"/>
                <a:ea typeface="+mj-ea"/>
                <a:cs typeface="+mj-cs"/>
              </a:rPr>
              <a:t>Функциональный профиль специалистов ведомственных  психологических служб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71005" y="4790742"/>
            <a:ext cx="2128558" cy="88636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Педагог-психолог образования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99563" y="4790742"/>
            <a:ext cx="2216453" cy="877219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Психолог социальной защиты</a:t>
            </a:r>
            <a:endParaRPr lang="ru-RU" dirty="0"/>
          </a:p>
        </p:txBody>
      </p:sp>
      <p:sp>
        <p:nvSpPr>
          <p:cNvPr id="18" name="Прямоугольник 17"/>
          <p:cNvSpPr/>
          <p:nvPr/>
        </p:nvSpPr>
        <p:spPr>
          <a:xfrm>
            <a:off x="4716016" y="4797152"/>
            <a:ext cx="1944216" cy="886363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Медицинский психолог здравоохранения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19" name="Прямоугольник 18">
            <a:extLst>
              <a:ext uri="{FF2B5EF4-FFF2-40B4-BE49-F238E27FC236}">
                <a16:creationId xmlns="" xmlns:a16="http://schemas.microsoft.com/office/drawing/2014/main" id="{E1EA4607-9167-44F7-8568-5BCFFFAF540C}"/>
              </a:ext>
            </a:extLst>
          </p:cNvPr>
          <p:cNvSpPr/>
          <p:nvPr/>
        </p:nvSpPr>
        <p:spPr>
          <a:xfrm>
            <a:off x="6561441" y="4797152"/>
            <a:ext cx="2351671" cy="870809"/>
          </a:xfrm>
          <a:prstGeom prst="rect">
            <a:avLst/>
          </a:prstGeom>
          <a:solidFill>
            <a:srgbClr val="00978D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Педагог-психолог молодежной политики</a:t>
            </a:r>
          </a:p>
        </p:txBody>
      </p:sp>
      <p:pic>
        <p:nvPicPr>
          <p:cNvPr id="20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2491299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6626" name="Picture 2"/>
          <p:cNvPicPr>
            <a:picLocks noChangeAspect="1" noChangeArrowheads="1"/>
          </p:cNvPicPr>
          <p:nvPr/>
        </p:nvPicPr>
        <p:blipFill>
          <a:blip r:embed="rId3" cstate="print"/>
          <a:srcRect l="13002" t="10454" r="14498" b="6250"/>
          <a:stretch>
            <a:fillRect/>
          </a:stretch>
        </p:blipFill>
        <p:spPr bwMode="auto">
          <a:xfrm>
            <a:off x="467544" y="692696"/>
            <a:ext cx="8472159" cy="5472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8316416" y="5661248"/>
            <a:ext cx="648072" cy="36004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pSp>
        <p:nvGrpSpPr>
          <p:cNvPr id="5" name="Группа 4"/>
          <p:cNvGrpSpPr/>
          <p:nvPr/>
        </p:nvGrpSpPr>
        <p:grpSpPr>
          <a:xfrm>
            <a:off x="1691680" y="188640"/>
            <a:ext cx="2520280" cy="966415"/>
            <a:chOff x="4241955" y="3494733"/>
            <a:chExt cx="2016225" cy="9664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4241955" y="3494733"/>
              <a:ext cx="2016225" cy="96641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2232385"/>
                <a:satOff val="13449"/>
                <a:lumOff val="1078"/>
                <a:alphaOff val="0"/>
              </a:schemeClr>
            </a:fillRef>
            <a:effectRef idx="2">
              <a:schemeClr val="accent4">
                <a:hueOff val="-2232385"/>
                <a:satOff val="13449"/>
                <a:lumOff val="1078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4289131" y="3541909"/>
              <a:ext cx="1921873" cy="8720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Методологический компонент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60303431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251520" y="214290"/>
            <a:ext cx="8640960" cy="1571636"/>
          </a:xfrm>
        </p:spPr>
        <p:txBody>
          <a:bodyPr>
            <a:no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</a:rPr>
              <a:t>Био-психо-социо-духовная</a:t>
            </a:r>
            <a:r>
              <a:rPr lang="ru-RU" sz="2400" b="1" dirty="0" smtClean="0">
                <a:solidFill>
                  <a:srgbClr val="002060"/>
                </a:solidFill>
              </a:rPr>
              <a:t> парадигма                                выделяет и соединяет  4 вида основных потребностей человека,  с нормативным принципом иерархии их масштабов</a:t>
            </a:r>
            <a:r>
              <a:rPr lang="ru-RU" sz="2000" b="1" dirty="0" smtClean="0">
                <a:solidFill>
                  <a:srgbClr val="002060"/>
                </a:solidFill>
              </a:rPr>
              <a:t>  </a:t>
            </a:r>
            <a:endParaRPr lang="ru-RU" sz="2400" dirty="0">
              <a:solidFill>
                <a:srgbClr val="002060"/>
              </a:solidFill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428596" y="2060848"/>
            <a:ext cx="4071966" cy="360040"/>
          </a:xfrm>
        </p:spPr>
        <p:txBody>
          <a:bodyPr>
            <a:noAutofit/>
          </a:bodyPr>
          <a:lstStyle/>
          <a:p>
            <a:r>
              <a:rPr lang="ru-RU" dirty="0" smtClean="0"/>
              <a:t>         </a:t>
            </a:r>
            <a:r>
              <a:rPr lang="ru-RU" sz="1800" dirty="0" smtClean="0">
                <a:solidFill>
                  <a:srgbClr val="C00000"/>
                </a:solidFill>
              </a:rPr>
              <a:t>содержание потребностей</a:t>
            </a:r>
            <a:endParaRPr lang="ru-RU" sz="1800" dirty="0">
              <a:solidFill>
                <a:srgbClr val="C00000"/>
              </a:solidFill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>
          <a:xfrm>
            <a:off x="179512" y="2420888"/>
            <a:ext cx="3678108" cy="4222821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b="1" dirty="0" smtClean="0"/>
              <a:t>        </a:t>
            </a:r>
            <a:r>
              <a:rPr lang="ru-RU" sz="2900" b="1" dirty="0" smtClean="0">
                <a:solidFill>
                  <a:srgbClr val="C00000"/>
                </a:solidFill>
              </a:rPr>
              <a:t>Биологические</a:t>
            </a:r>
            <a:r>
              <a:rPr lang="ru-RU" sz="2900" b="1" dirty="0" smtClean="0"/>
              <a:t> потребности  и ресурсы (определяются ДНК, состоянием организма)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Психологические  </a:t>
            </a:r>
            <a:r>
              <a:rPr lang="ru-RU" sz="2900" b="1" dirty="0" smtClean="0"/>
              <a:t>потребности</a:t>
            </a:r>
            <a:r>
              <a:rPr lang="ru-RU" sz="2900" b="1" dirty="0" smtClean="0">
                <a:solidFill>
                  <a:srgbClr val="FFFF00"/>
                </a:solidFill>
              </a:rPr>
              <a:t>  </a:t>
            </a:r>
            <a:r>
              <a:rPr lang="ru-RU" sz="2900" b="1" dirty="0" smtClean="0"/>
              <a:t>(ресурсы и запросы  </a:t>
            </a:r>
            <a:r>
              <a:rPr lang="ru-RU" sz="2900" b="1" dirty="0" smtClean="0">
                <a:solidFill>
                  <a:srgbClr val="C00000"/>
                </a:solidFill>
              </a:rPr>
              <a:t>семьи</a:t>
            </a:r>
            <a:r>
              <a:rPr lang="ru-RU" sz="2900" b="1" dirty="0" smtClean="0"/>
              <a:t>, близких людей), </a:t>
            </a:r>
          </a:p>
          <a:p>
            <a:r>
              <a:rPr lang="ru-RU" sz="2900" b="1" dirty="0" smtClean="0"/>
              <a:t>Социальные потребности (ресурсы и требования </a:t>
            </a:r>
            <a:r>
              <a:rPr lang="ru-RU" sz="2900" b="1" dirty="0" smtClean="0">
                <a:solidFill>
                  <a:srgbClr val="C00000"/>
                </a:solidFill>
              </a:rPr>
              <a:t>общества и государства</a:t>
            </a:r>
            <a:r>
              <a:rPr lang="ru-RU" sz="2900" b="1" dirty="0" smtClean="0"/>
              <a:t>, здравоохранения ) </a:t>
            </a:r>
          </a:p>
          <a:p>
            <a:r>
              <a:rPr lang="ru-RU" sz="2900" b="1" dirty="0" smtClean="0"/>
              <a:t>Духовные  потребности (ресурсы </a:t>
            </a:r>
            <a:r>
              <a:rPr lang="ru-RU" sz="2900" b="1" dirty="0" smtClean="0">
                <a:solidFill>
                  <a:srgbClr val="C00000"/>
                </a:solidFill>
              </a:rPr>
              <a:t>Всевышнего</a:t>
            </a:r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C00000"/>
                </a:solidFill>
              </a:rPr>
              <a:t> и его законы</a:t>
            </a:r>
            <a:r>
              <a:rPr lang="ru-RU" sz="2900" b="1" dirty="0" smtClean="0"/>
              <a:t>)</a:t>
            </a:r>
          </a:p>
          <a:p>
            <a:r>
              <a:rPr lang="ru-RU" sz="2900" b="1" dirty="0" smtClean="0"/>
              <a:t>Все угрозы здоровью и  Закону возникают </a:t>
            </a:r>
            <a:r>
              <a:rPr lang="ru-RU" sz="2900" b="1" dirty="0" smtClean="0">
                <a:solidFill>
                  <a:srgbClr val="C00000"/>
                </a:solidFill>
              </a:rPr>
              <a:t>на психологическом и социальном уровнях, </a:t>
            </a:r>
            <a:r>
              <a:rPr lang="ru-RU" sz="2900" b="1" dirty="0" smtClean="0"/>
              <a:t>на которых у людей есть свобода выбора</a:t>
            </a:r>
          </a:p>
          <a:p>
            <a:r>
              <a:rPr lang="ru-RU" sz="2900" b="1" dirty="0" smtClean="0">
                <a:solidFill>
                  <a:srgbClr val="C00000"/>
                </a:solidFill>
              </a:rPr>
              <a:t>Свобода – Совестью </a:t>
            </a:r>
            <a:r>
              <a:rPr lang="ru-RU" sz="2900" b="1" dirty="0" err="1" smtClean="0">
                <a:solidFill>
                  <a:srgbClr val="C00000"/>
                </a:solidFill>
              </a:rPr>
              <a:t>ВОдительство</a:t>
            </a:r>
            <a:endParaRPr lang="ru-RU" sz="2900" b="1" dirty="0" smtClean="0">
              <a:solidFill>
                <a:srgbClr val="C00000"/>
              </a:solidFill>
            </a:endParaRPr>
          </a:p>
          <a:p>
            <a:pPr>
              <a:buNone/>
            </a:pPr>
            <a:r>
              <a:rPr lang="ru-RU" sz="2900" b="1" dirty="0" smtClean="0">
                <a:solidFill>
                  <a:srgbClr val="C00000"/>
                </a:solidFill>
              </a:rPr>
              <a:t>       </a:t>
            </a:r>
            <a:r>
              <a:rPr lang="ru-RU" sz="2900" b="1" dirty="0" err="1" smtClean="0">
                <a:solidFill>
                  <a:srgbClr val="C00000"/>
                </a:solidFill>
              </a:rPr>
              <a:t>БОгом</a:t>
            </a:r>
            <a:r>
              <a:rPr lang="ru-RU" sz="2900" b="1" dirty="0" smtClean="0">
                <a:solidFill>
                  <a:srgbClr val="C00000"/>
                </a:solidFill>
              </a:rPr>
              <a:t> </a:t>
            </a:r>
            <a:r>
              <a:rPr lang="ru-RU" sz="2900" b="1" dirty="0" err="1" smtClean="0">
                <a:solidFill>
                  <a:srgbClr val="C00000"/>
                </a:solidFill>
              </a:rPr>
              <a:t>ДАнное</a:t>
            </a:r>
            <a:r>
              <a:rPr lang="ru-RU" sz="2900" b="1" dirty="0" smtClean="0">
                <a:solidFill>
                  <a:srgbClr val="C00000"/>
                </a:solidFill>
              </a:rPr>
              <a:t> – жизнь по совести</a:t>
            </a:r>
          </a:p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4645025" y="1857364"/>
            <a:ext cx="4213255" cy="571504"/>
          </a:xfrm>
        </p:spPr>
        <p:txBody>
          <a:bodyPr>
            <a:noAutofit/>
          </a:bodyPr>
          <a:lstStyle/>
          <a:p>
            <a:r>
              <a:rPr lang="ru-RU" sz="1800" dirty="0" smtClean="0">
                <a:solidFill>
                  <a:srgbClr val="C00000"/>
                </a:solidFill>
              </a:rPr>
              <a:t>                               Иерархия </a:t>
            </a:r>
          </a:p>
          <a:p>
            <a:r>
              <a:rPr lang="ru-RU" sz="1800" dirty="0" smtClean="0">
                <a:solidFill>
                  <a:srgbClr val="C00000"/>
                </a:solidFill>
              </a:rPr>
              <a:t>      Потребности                    Ресурсы  </a:t>
            </a:r>
            <a:endParaRPr lang="ru-RU" sz="1800" dirty="0">
              <a:solidFill>
                <a:srgbClr val="C00000"/>
              </a:solidFill>
            </a:endParaRPr>
          </a:p>
        </p:txBody>
      </p:sp>
      <p:pic>
        <p:nvPicPr>
          <p:cNvPr id="11" name="Рисунок 10" descr="матрёшка полу Ф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72330" y="2500306"/>
            <a:ext cx="1857388" cy="3696626"/>
          </a:xfrm>
          <a:prstGeom prst="rect">
            <a:avLst/>
          </a:prstGeom>
        </p:spPr>
      </p:pic>
      <p:pic>
        <p:nvPicPr>
          <p:cNvPr id="13" name="Содержимое 12" descr="матрёшка полу лев.jpg"/>
          <p:cNvPicPr>
            <a:picLocks noGrp="1" noChangeAspect="1"/>
          </p:cNvPicPr>
          <p:nvPr>
            <p:ph sz="quarter" idx="4"/>
          </p:nvPr>
        </p:nvPicPr>
        <p:blipFill>
          <a:blip r:embed="rId3" cstate="print"/>
          <a:stretch>
            <a:fillRect/>
          </a:stretch>
        </p:blipFill>
        <p:spPr>
          <a:xfrm>
            <a:off x="5143504" y="2500306"/>
            <a:ext cx="1932609" cy="3714776"/>
          </a:xfrm>
        </p:spPr>
      </p:pic>
      <p:sp>
        <p:nvSpPr>
          <p:cNvPr id="19" name="TextBox 18"/>
          <p:cNvSpPr txBox="1"/>
          <p:nvPr/>
        </p:nvSpPr>
        <p:spPr>
          <a:xfrm>
            <a:off x="4929190" y="3143248"/>
            <a:ext cx="164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4000496" y="3929066"/>
            <a:ext cx="11711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духовные</a:t>
            </a:r>
            <a:endParaRPr lang="ru-RU" b="1" dirty="0"/>
          </a:p>
        </p:txBody>
      </p:sp>
      <p:sp>
        <p:nvSpPr>
          <p:cNvPr id="22" name="TextBox 21"/>
          <p:cNvSpPr txBox="1"/>
          <p:nvPr/>
        </p:nvSpPr>
        <p:spPr>
          <a:xfrm>
            <a:off x="3786182" y="4429132"/>
            <a:ext cx="18573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социальные</a:t>
            </a:r>
            <a:endParaRPr lang="ru-RU" b="1" dirty="0"/>
          </a:p>
        </p:txBody>
      </p:sp>
      <p:sp>
        <p:nvSpPr>
          <p:cNvPr id="23" name="TextBox 22"/>
          <p:cNvSpPr txBox="1"/>
          <p:nvPr/>
        </p:nvSpPr>
        <p:spPr>
          <a:xfrm>
            <a:off x="3779912" y="492919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психологические</a:t>
            </a:r>
            <a:endParaRPr lang="ru-RU" b="1" dirty="0"/>
          </a:p>
        </p:txBody>
      </p:sp>
      <p:sp>
        <p:nvSpPr>
          <p:cNvPr id="24" name="TextBox 23"/>
          <p:cNvSpPr txBox="1"/>
          <p:nvPr/>
        </p:nvSpPr>
        <p:spPr>
          <a:xfrm>
            <a:off x="3857620" y="5357826"/>
            <a:ext cx="1692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/>
              <a:t>биологические</a:t>
            </a:r>
            <a:endParaRPr lang="ru-RU" b="1" dirty="0"/>
          </a:p>
        </p:txBody>
      </p:sp>
      <p:cxnSp>
        <p:nvCxnSpPr>
          <p:cNvPr id="26" name="Прямая со стрелкой 25"/>
          <p:cNvCxnSpPr>
            <a:stCxn id="21" idx="3"/>
          </p:cNvCxnSpPr>
          <p:nvPr/>
        </p:nvCxnSpPr>
        <p:spPr>
          <a:xfrm flipV="1">
            <a:off x="5171650" y="4071942"/>
            <a:ext cx="257606" cy="41790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V="1">
            <a:off x="5143504" y="4500570"/>
            <a:ext cx="642942" cy="14287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 стрелкой 32"/>
          <p:cNvCxnSpPr/>
          <p:nvPr/>
        </p:nvCxnSpPr>
        <p:spPr>
          <a:xfrm flipV="1">
            <a:off x="5357818" y="4643446"/>
            <a:ext cx="928694" cy="50006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stCxn id="24" idx="3"/>
          </p:cNvCxnSpPr>
          <p:nvPr/>
        </p:nvCxnSpPr>
        <p:spPr>
          <a:xfrm flipV="1">
            <a:off x="5549943" y="4643446"/>
            <a:ext cx="1236635" cy="899046"/>
          </a:xfrm>
          <a:prstGeom prst="straightConnector1">
            <a:avLst/>
          </a:prstGeom>
          <a:ln w="19050">
            <a:solidFill>
              <a:schemeClr val="tx1">
                <a:lumMod val="95000"/>
                <a:lumOff val="5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="" xmlns:p14="http://schemas.microsoft.com/office/powerpoint/2010/main" val="1514957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Содержимое 3" descr="C:\Users\Анатолий\Desktop\картинки\Безымянный.jpg"/>
          <p:cNvPicPr>
            <a:picLocks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412776"/>
            <a:ext cx="3320908" cy="27196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09" name="Rectangle 2"/>
          <p:cNvSpPr>
            <a:spLocks noChangeArrowheads="1"/>
          </p:cNvSpPr>
          <p:nvPr/>
        </p:nvSpPr>
        <p:spPr bwMode="auto">
          <a:xfrm>
            <a:off x="1219200" y="457200"/>
            <a:ext cx="73152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2800" b="1" dirty="0" err="1" smtClean="0">
                <a:solidFill>
                  <a:srgbClr val="000066"/>
                </a:solidFill>
                <a:latin typeface="Corbel" pitchFamily="34" charset="0"/>
              </a:rPr>
              <a:t>Био-психо-социо-духовная</a:t>
            </a:r>
            <a:r>
              <a:rPr lang="ru-RU" sz="2800" b="1" dirty="0" smtClean="0">
                <a:solidFill>
                  <a:srgbClr val="000066"/>
                </a:solidFill>
                <a:latin typeface="Corbel" pitchFamily="34" charset="0"/>
              </a:rPr>
              <a:t> парадигма</a:t>
            </a:r>
            <a:endParaRPr lang="ru-RU" sz="2800" b="1" dirty="0">
              <a:solidFill>
                <a:srgbClr val="000066"/>
              </a:solidFill>
              <a:latin typeface="Corbel" pitchFamily="34" charset="0"/>
            </a:endParaRPr>
          </a:p>
        </p:txBody>
      </p:sp>
      <p:sp>
        <p:nvSpPr>
          <p:cNvPr id="17410" name="AutoShape 3"/>
          <p:cNvSpPr>
            <a:spLocks noChangeArrowheads="1"/>
          </p:cNvSpPr>
          <p:nvPr/>
        </p:nvSpPr>
        <p:spPr bwMode="auto">
          <a:xfrm>
            <a:off x="2195513" y="1268413"/>
            <a:ext cx="6948487" cy="3600450"/>
          </a:xfrm>
          <a:prstGeom prst="triangle">
            <a:avLst>
              <a:gd name="adj" fmla="val 49713"/>
            </a:avLst>
          </a:prstGeom>
          <a:solidFill>
            <a:srgbClr val="CCEC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sz="2000">
              <a:latin typeface="Times New Roman" pitchFamily="18" charset="0"/>
            </a:endParaRPr>
          </a:p>
        </p:txBody>
      </p:sp>
      <p:sp>
        <p:nvSpPr>
          <p:cNvPr id="17411" name="Text Box 4"/>
          <p:cNvSpPr txBox="1">
            <a:spLocks noChangeArrowheads="1"/>
          </p:cNvSpPr>
          <p:nvPr/>
        </p:nvSpPr>
        <p:spPr bwMode="auto">
          <a:xfrm>
            <a:off x="3995738" y="3429000"/>
            <a:ext cx="3740150" cy="338138"/>
          </a:xfrm>
          <a:prstGeom prst="rect">
            <a:avLst/>
          </a:prstGeom>
          <a:solidFill>
            <a:srgbClr val="CCFF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здоровьесберегающее поведение</a:t>
            </a:r>
          </a:p>
        </p:txBody>
      </p:sp>
      <p:sp>
        <p:nvSpPr>
          <p:cNvPr id="17412" name="Text Box 5"/>
          <p:cNvSpPr txBox="1">
            <a:spLocks noChangeArrowheads="1"/>
          </p:cNvSpPr>
          <p:nvPr/>
        </p:nvSpPr>
        <p:spPr bwMode="auto">
          <a:xfrm>
            <a:off x="3708400" y="3789363"/>
            <a:ext cx="4235450" cy="338137"/>
          </a:xfrm>
          <a:prstGeom prst="rect">
            <a:avLst/>
          </a:prstGeom>
          <a:solidFill>
            <a:srgbClr val="FFCC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самозащита</a:t>
            </a:r>
          </a:p>
        </p:txBody>
      </p:sp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348038" y="4149725"/>
            <a:ext cx="4784725" cy="338138"/>
          </a:xfrm>
          <a:prstGeom prst="rect">
            <a:avLst/>
          </a:prstGeom>
          <a:solidFill>
            <a:srgbClr val="FFFFCC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разумный эгоизм</a:t>
            </a:r>
          </a:p>
        </p:txBody>
      </p:sp>
      <p:sp>
        <p:nvSpPr>
          <p:cNvPr id="17414" name="Text Box 7"/>
          <p:cNvSpPr txBox="1">
            <a:spLocks noChangeArrowheads="1"/>
          </p:cNvSpPr>
          <p:nvPr/>
        </p:nvSpPr>
        <p:spPr bwMode="auto">
          <a:xfrm>
            <a:off x="3132138" y="4508500"/>
            <a:ext cx="5335587" cy="339725"/>
          </a:xfrm>
          <a:prstGeom prst="rect">
            <a:avLst/>
          </a:prstGeom>
          <a:solidFill>
            <a:srgbClr val="CCFF99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потребности и ресурсы</a:t>
            </a:r>
          </a:p>
        </p:txBody>
      </p:sp>
      <p:sp>
        <p:nvSpPr>
          <p:cNvPr id="68615" name="Line 8"/>
          <p:cNvSpPr>
            <a:spLocks noChangeShapeType="1"/>
          </p:cNvSpPr>
          <p:nvPr/>
        </p:nvSpPr>
        <p:spPr bwMode="auto">
          <a:xfrm flipV="1">
            <a:off x="3348038" y="1196975"/>
            <a:ext cx="0" cy="3455988"/>
          </a:xfrm>
          <a:prstGeom prst="line">
            <a:avLst/>
          </a:prstGeom>
          <a:ln>
            <a:headEnd/>
            <a:tailEnd type="triangle" w="med" len="med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17416" name="Text Box 9"/>
          <p:cNvSpPr txBox="1">
            <a:spLocks noChangeArrowheads="1"/>
          </p:cNvSpPr>
          <p:nvPr/>
        </p:nvSpPr>
        <p:spPr bwMode="auto">
          <a:xfrm>
            <a:off x="5003800" y="1989138"/>
            <a:ext cx="1439863" cy="517525"/>
          </a:xfrm>
          <a:prstGeom prst="rect">
            <a:avLst/>
          </a:prstGeom>
          <a:solidFill>
            <a:srgbClr val="FAFDC7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1400" b="1">
                <a:solidFill>
                  <a:srgbClr val="0000CC"/>
                </a:solidFill>
                <a:latin typeface="Times New Roman" pitchFamily="18" charset="0"/>
              </a:rPr>
              <a:t>восстановление со-знания</a:t>
            </a:r>
            <a:r>
              <a:rPr lang="ru-RU" sz="1400">
                <a:latin typeface="Verdana" pitchFamily="34" charset="0"/>
              </a:rPr>
              <a:t> </a:t>
            </a:r>
          </a:p>
        </p:txBody>
      </p:sp>
      <p:sp>
        <p:nvSpPr>
          <p:cNvPr id="17417" name="Rectangle 10"/>
          <p:cNvSpPr>
            <a:spLocks noChangeArrowheads="1"/>
          </p:cNvSpPr>
          <p:nvPr/>
        </p:nvSpPr>
        <p:spPr bwMode="auto">
          <a:xfrm>
            <a:off x="4427538" y="2565400"/>
            <a:ext cx="2586037" cy="803275"/>
          </a:xfrm>
          <a:prstGeom prst="rect">
            <a:avLst/>
          </a:prstGeom>
          <a:solidFill>
            <a:schemeClr val="folHlink"/>
          </a:solidFill>
          <a:ln w="9525">
            <a:solidFill>
              <a:srgbClr val="FFEFFF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расширение пространства                                     </a:t>
            </a:r>
          </a:p>
          <a:p>
            <a:pPr algn="ctr"/>
            <a:r>
              <a:rPr lang="ru-RU" sz="1400" b="1">
                <a:solidFill>
                  <a:srgbClr val="000066"/>
                </a:solidFill>
                <a:latin typeface="Times New Roman" pitchFamily="18" charset="0"/>
              </a:rPr>
              <a:t>осознанного</a:t>
            </a:r>
            <a:r>
              <a:rPr lang="ru-RU" sz="1600" b="1">
                <a:solidFill>
                  <a:srgbClr val="000066"/>
                </a:solidFill>
                <a:latin typeface="Times New Roman" pitchFamily="18" charset="0"/>
              </a:rPr>
              <a:t> проживания</a:t>
            </a:r>
          </a:p>
        </p:txBody>
      </p:sp>
      <p:sp>
        <p:nvSpPr>
          <p:cNvPr id="17422" name="TextBox 14"/>
          <p:cNvSpPr txBox="1">
            <a:spLocks noChangeArrowheads="1"/>
          </p:cNvSpPr>
          <p:nvPr/>
        </p:nvSpPr>
        <p:spPr bwMode="auto">
          <a:xfrm>
            <a:off x="1116013" y="4292600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7423" name="TextBox 15"/>
          <p:cNvSpPr txBox="1">
            <a:spLocks noChangeArrowheads="1"/>
          </p:cNvSpPr>
          <p:nvPr/>
        </p:nvSpPr>
        <p:spPr bwMode="auto">
          <a:xfrm>
            <a:off x="5580063" y="5013325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III</a:t>
            </a:r>
            <a:endParaRPr lang="ru-RU" sz="2000" b="1">
              <a:solidFill>
                <a:srgbClr val="002060"/>
              </a:solidFill>
            </a:endParaRPr>
          </a:p>
        </p:txBody>
      </p:sp>
      <p:sp>
        <p:nvSpPr>
          <p:cNvPr id="17424" name="TextBox 16"/>
          <p:cNvSpPr txBox="1">
            <a:spLocks noChangeArrowheads="1"/>
          </p:cNvSpPr>
          <p:nvPr/>
        </p:nvSpPr>
        <p:spPr bwMode="auto">
          <a:xfrm>
            <a:off x="684213" y="5589588"/>
            <a:ext cx="8280400" cy="57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3200" dirty="0" err="1">
                <a:solidFill>
                  <a:srgbClr val="002060"/>
                </a:solidFill>
              </a:rPr>
              <a:t>Гетероагрессия</a:t>
            </a:r>
            <a:r>
              <a:rPr lang="ru-RU" sz="3200" dirty="0"/>
              <a:t>      </a:t>
            </a:r>
            <a:r>
              <a:rPr lang="ru-RU" sz="3200" dirty="0" smtClean="0"/>
              <a:t>                         </a:t>
            </a:r>
            <a:r>
              <a:rPr lang="ru-RU" sz="3200" dirty="0" err="1">
                <a:solidFill>
                  <a:srgbClr val="002060"/>
                </a:solidFill>
              </a:rPr>
              <a:t>Аутоагрессия</a:t>
            </a:r>
            <a:endParaRPr lang="ru-RU" sz="3200" dirty="0">
              <a:solidFill>
                <a:srgbClr val="002060"/>
              </a:solidFill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4284663" y="5805488"/>
            <a:ext cx="1368425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4211638" y="6021388"/>
            <a:ext cx="1439862" cy="0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7427" name="TextBox 21"/>
          <p:cNvSpPr txBox="1">
            <a:spLocks noChangeArrowheads="1"/>
          </p:cNvSpPr>
          <p:nvPr/>
        </p:nvSpPr>
        <p:spPr bwMode="auto">
          <a:xfrm>
            <a:off x="4932363" y="6308725"/>
            <a:ext cx="8636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000" b="1">
                <a:solidFill>
                  <a:srgbClr val="002060"/>
                </a:solidFill>
              </a:rPr>
              <a:t>II</a:t>
            </a:r>
            <a:endParaRPr lang="ru-RU" sz="2000" b="1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3679461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fontAlgn="auto" hangingPunct="1">
              <a:spcAft>
                <a:spcPts val="0"/>
              </a:spcAft>
              <a:defRPr/>
            </a:pPr>
            <a:endParaRPr lang="ru-RU" altLang="ru-RU" b="1" dirty="0" smtClean="0">
              <a:solidFill>
                <a:schemeClr val="bg1"/>
              </a:solidFill>
              <a:latin typeface="Arial" panose="020B0604020202020204" pitchFamily="34" charset="0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b="2207"/>
          <a:stretch>
            <a:fillRect/>
          </a:stretch>
        </p:blipFill>
        <p:spPr>
          <a:xfrm>
            <a:off x="179512" y="0"/>
            <a:ext cx="8712968" cy="6381328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956376" y="6093296"/>
            <a:ext cx="792088" cy="2880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3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39291412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5602" name="Picture 2"/>
          <p:cNvPicPr>
            <a:picLocks noChangeAspect="1" noChangeArrowheads="1"/>
          </p:cNvPicPr>
          <p:nvPr/>
        </p:nvPicPr>
        <p:blipFill>
          <a:blip r:embed="rId3" cstate="print"/>
          <a:srcRect l="14109" r="14498" b="11782"/>
          <a:stretch>
            <a:fillRect/>
          </a:stretch>
        </p:blipFill>
        <p:spPr bwMode="auto">
          <a:xfrm>
            <a:off x="0" y="0"/>
            <a:ext cx="8874434" cy="50851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179512" y="5157192"/>
            <a:ext cx="856895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ctr">
              <a:spcBef>
                <a:spcPct val="20000"/>
              </a:spcBef>
              <a:buClr>
                <a:schemeClr val="accent1"/>
              </a:buClr>
              <a:buSzPct val="65000"/>
              <a:buFont typeface="Wingdings" pitchFamily="2" charset="2"/>
              <a:buNone/>
              <a:defRPr/>
            </a:pPr>
            <a:r>
              <a:rPr lang="ru-RU" b="1" kern="0" dirty="0" smtClean="0">
                <a:solidFill>
                  <a:srgbClr val="000066"/>
                </a:solidFill>
              </a:rPr>
              <a:t>Надо осознать, что наркотики, алкоголь, табак, игровые автоматы не самоцель, а</a:t>
            </a:r>
            <a:r>
              <a:rPr lang="ru-RU" kern="0" dirty="0" smtClean="0">
                <a:solidFill>
                  <a:srgbClr val="000066"/>
                </a:solidFill>
              </a:rPr>
              <a:t> </a:t>
            </a:r>
            <a:r>
              <a:rPr lang="ru-RU" b="1" kern="0" dirty="0" smtClean="0">
                <a:solidFill>
                  <a:srgbClr val="FF0000"/>
                </a:solidFill>
              </a:rPr>
              <a:t>инструменты </a:t>
            </a:r>
            <a:r>
              <a:rPr lang="ru-RU" b="1" kern="0" dirty="0" smtClean="0">
                <a:solidFill>
                  <a:srgbClr val="000066"/>
                </a:solidFill>
              </a:rPr>
              <a:t>для перехода</a:t>
            </a:r>
            <a:r>
              <a:rPr lang="ru-RU" b="1" kern="0" dirty="0" smtClean="0">
                <a:solidFill>
                  <a:srgbClr val="FF0000"/>
                </a:solidFill>
              </a:rPr>
              <a:t> </a:t>
            </a:r>
            <a:r>
              <a:rPr lang="ru-RU" b="1" kern="0" dirty="0" smtClean="0">
                <a:solidFill>
                  <a:srgbClr val="000066"/>
                </a:solidFill>
              </a:rPr>
              <a:t>из</a:t>
            </a:r>
            <a:r>
              <a:rPr lang="ru-RU" b="1" kern="0" dirty="0" smtClean="0">
                <a:solidFill>
                  <a:srgbClr val="FF0000"/>
                </a:solidFill>
              </a:rPr>
              <a:t> не</a:t>
            </a:r>
            <a:r>
              <a:rPr lang="ru-RU" b="1" kern="0" dirty="0" smtClean="0">
                <a:solidFill>
                  <a:srgbClr val="000066"/>
                </a:solidFill>
              </a:rPr>
              <a:t>приятной</a:t>
            </a:r>
            <a:r>
              <a:rPr lang="ru-RU" b="1" kern="0" dirty="0" smtClean="0">
                <a:solidFill>
                  <a:srgbClr val="FF0000"/>
                </a:solidFill>
              </a:rPr>
              <a:t> </a:t>
            </a:r>
            <a:r>
              <a:rPr lang="ru-RU" b="1" kern="0" dirty="0" smtClean="0">
                <a:solidFill>
                  <a:srgbClr val="000066"/>
                </a:solidFill>
              </a:rPr>
              <a:t>реальности в</a:t>
            </a:r>
            <a:r>
              <a:rPr lang="ru-RU" b="1" kern="0" dirty="0" smtClean="0">
                <a:solidFill>
                  <a:srgbClr val="FF0000"/>
                </a:solidFill>
              </a:rPr>
              <a:t> </a:t>
            </a:r>
            <a:r>
              <a:rPr lang="ru-RU" b="1" kern="0" dirty="0" smtClean="0">
                <a:solidFill>
                  <a:srgbClr val="000066"/>
                </a:solidFill>
              </a:rPr>
              <a:t>приятную</a:t>
            </a:r>
            <a:r>
              <a:rPr lang="ru-RU" b="1" kern="0" dirty="0" smtClean="0">
                <a:solidFill>
                  <a:srgbClr val="FF0000"/>
                </a:solidFill>
              </a:rPr>
              <a:t> не</a:t>
            </a:r>
            <a:r>
              <a:rPr lang="ru-RU" b="1" kern="0" dirty="0" smtClean="0">
                <a:solidFill>
                  <a:srgbClr val="000066"/>
                </a:solidFill>
              </a:rPr>
              <a:t>реальность </a:t>
            </a:r>
            <a:endParaRPr lang="ru-RU" b="1" kern="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4118320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err="1" smtClean="0">
                <a:solidFill>
                  <a:srgbClr val="002060"/>
                </a:solidFill>
              </a:rPr>
              <a:t>Био-психо-социо-духовный</a:t>
            </a:r>
            <a:r>
              <a:rPr lang="ru-RU" sz="3200" b="1" dirty="0" smtClean="0">
                <a:solidFill>
                  <a:srgbClr val="002060"/>
                </a:solidFill>
              </a:rPr>
              <a:t> подход </a:t>
            </a:r>
            <a:br>
              <a:rPr lang="ru-RU" sz="3200" b="1" dirty="0" smtClean="0">
                <a:solidFill>
                  <a:srgbClr val="002060"/>
                </a:solidFill>
              </a:rPr>
            </a:br>
            <a:r>
              <a:rPr lang="ru-RU" sz="3200" b="1" dirty="0" smtClean="0">
                <a:solidFill>
                  <a:srgbClr val="002060"/>
                </a:solidFill>
              </a:rPr>
              <a:t>в контексте профилактики ОФП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fontScale="62500" lnSpcReduction="20000"/>
          </a:bodyPr>
          <a:lstStyle/>
          <a:p>
            <a:r>
              <a:rPr lang="ru-RU" dirty="0" smtClean="0"/>
              <a:t> </a:t>
            </a:r>
            <a:r>
              <a:rPr lang="ru-RU" sz="3400" b="1" dirty="0" smtClean="0">
                <a:solidFill>
                  <a:srgbClr val="C00000"/>
                </a:solidFill>
              </a:rPr>
              <a:t>на уровне психофизиологии </a:t>
            </a:r>
            <a:r>
              <a:rPr lang="ru-RU" sz="3400" b="1" dirty="0" smtClean="0">
                <a:solidFill>
                  <a:srgbClr val="002060"/>
                </a:solidFill>
              </a:rPr>
              <a:t>восстановить и всегда сохранять  контроль коры над подкоркой, левого полушария над правым.</a:t>
            </a:r>
          </a:p>
          <a:p>
            <a:r>
              <a:rPr lang="ru-RU" sz="3400" b="1" dirty="0" smtClean="0"/>
              <a:t> </a:t>
            </a:r>
            <a:r>
              <a:rPr lang="ru-RU" sz="3400" b="1" dirty="0" smtClean="0">
                <a:solidFill>
                  <a:srgbClr val="C00000"/>
                </a:solidFill>
              </a:rPr>
              <a:t>на уровне психики </a:t>
            </a:r>
            <a:r>
              <a:rPr lang="ru-RU" sz="3400" b="1" dirty="0" smtClean="0"/>
              <a:t>– </a:t>
            </a:r>
            <a:r>
              <a:rPr lang="ru-RU" sz="3400" b="1" dirty="0" smtClean="0">
                <a:solidFill>
                  <a:srgbClr val="002060"/>
                </a:solidFill>
              </a:rPr>
              <a:t>успокоить эмоции, устранить чувства тревоги, страха, обиды, гнева; восстановить способности последовательно, системно мыслить, анализировать ситуацию, контролировать свое поведение, соблюдать социальные, культурные и нравственные нормы, стабилизировать настроение и сон. </a:t>
            </a:r>
          </a:p>
          <a:p>
            <a:r>
              <a:rPr lang="ru-RU" sz="3400" b="1" dirty="0" smtClean="0">
                <a:solidFill>
                  <a:srgbClr val="C00000"/>
                </a:solidFill>
              </a:rPr>
              <a:t>на уровне психологии </a:t>
            </a:r>
            <a:r>
              <a:rPr lang="ru-RU" sz="3400" b="1" dirty="0" smtClean="0">
                <a:solidFill>
                  <a:srgbClr val="002060"/>
                </a:solidFill>
              </a:rPr>
              <a:t>– разбираться в себе, определить смыслы и цели своей жизни, соотносить личные интересы и возможности с интересами и ресурсами других людей, организаций, понимать бесперспективность зависимого поведения.</a:t>
            </a:r>
          </a:p>
          <a:p>
            <a:r>
              <a:rPr lang="ru-RU" sz="3400" b="1" dirty="0" smtClean="0">
                <a:solidFill>
                  <a:srgbClr val="C00000"/>
                </a:solidFill>
              </a:rPr>
              <a:t>на уровне поведения и социума</a:t>
            </a:r>
            <a:r>
              <a:rPr lang="ru-RU" sz="3400" b="1" dirty="0" smtClean="0"/>
              <a:t> </a:t>
            </a:r>
            <a:r>
              <a:rPr lang="ru-RU" sz="3400" b="1" dirty="0" smtClean="0">
                <a:solidFill>
                  <a:srgbClr val="002060"/>
                </a:solidFill>
              </a:rPr>
              <a:t>– обеспечить связь с родственниками, проживание, питание, занятость и другие условия для нормальной жизни; защитить от  деструктивных воздействий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0992342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51520" y="2636912"/>
            <a:ext cx="8712968" cy="4104456"/>
          </a:xfrm>
          <a:prstGeom prst="roundRect">
            <a:avLst/>
          </a:prstGeom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7800000"/>
            </a:lightRig>
          </a:scene3d>
          <a:sp3d>
            <a:bevelT w="139700" h="139700"/>
          </a:sp3d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435280" cy="1228998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 </a:t>
            </a:r>
            <a:r>
              <a:rPr lang="ru-RU" sz="2800" b="1" dirty="0" smtClean="0">
                <a:solidFill>
                  <a:srgbClr val="C00000"/>
                </a:solidFill>
              </a:rPr>
              <a:t>Потенциал </a:t>
            </a:r>
            <a:r>
              <a:rPr lang="ru-RU" sz="2800" b="1" dirty="0" err="1" smtClean="0">
                <a:solidFill>
                  <a:srgbClr val="C00000"/>
                </a:solidFill>
              </a:rPr>
              <a:t>био-психо-социо-духовной</a:t>
            </a:r>
            <a:r>
              <a:rPr lang="ru-RU" sz="2800" b="1" dirty="0" smtClean="0">
                <a:solidFill>
                  <a:srgbClr val="C00000"/>
                </a:solidFill>
              </a:rPr>
              <a:t> парадигмы представлений о мире и о себе  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412776"/>
            <a:ext cx="8291264" cy="1872208"/>
          </a:xfrm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buNone/>
            </a:pPr>
            <a:r>
              <a:rPr lang="ru-RU" sz="2400" b="1" dirty="0" err="1" smtClean="0">
                <a:solidFill>
                  <a:srgbClr val="002060"/>
                </a:solidFill>
              </a:rPr>
              <a:t>Био-психо-социо-духовная</a:t>
            </a:r>
            <a:r>
              <a:rPr lang="ru-RU" sz="2400" b="1" dirty="0" smtClean="0">
                <a:solidFill>
                  <a:srgbClr val="002060"/>
                </a:solidFill>
              </a:rPr>
              <a:t> парадигма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является развитием </a:t>
            </a:r>
            <a:r>
              <a:rPr lang="ru-RU" sz="2400" b="1" dirty="0" err="1" smtClean="0">
                <a:solidFill>
                  <a:srgbClr val="002060"/>
                </a:solidFill>
              </a:rPr>
              <a:t>биопсихосоциальной</a:t>
            </a:r>
            <a:r>
              <a:rPr lang="ru-RU" sz="2400" b="1" dirty="0" smtClean="0">
                <a:solidFill>
                  <a:srgbClr val="002060"/>
                </a:solidFill>
              </a:rPr>
              <a:t> парадигмы </a:t>
            </a:r>
          </a:p>
          <a:p>
            <a:pPr algn="ctr">
              <a:spcBef>
                <a:spcPts val="0"/>
              </a:spcBef>
              <a:buNone/>
            </a:pPr>
            <a:r>
              <a:rPr lang="ru-RU" sz="2000" b="1" i="1" dirty="0" smtClean="0">
                <a:solidFill>
                  <a:srgbClr val="002060"/>
                </a:solidFill>
              </a:rPr>
              <a:t>В.М.Бехтерева </a:t>
            </a:r>
            <a:r>
              <a:rPr lang="ru-RU" sz="2000" i="1" dirty="0" smtClean="0">
                <a:solidFill>
                  <a:srgbClr val="002060"/>
                </a:solidFill>
              </a:rPr>
              <a:t>(Незнанов Н.Г. и др.2007), </a:t>
            </a:r>
            <a:r>
              <a:rPr lang="en-US" sz="2000" b="1" i="1" dirty="0" smtClean="0">
                <a:solidFill>
                  <a:srgbClr val="002060"/>
                </a:solidFill>
              </a:rPr>
              <a:t>G</a:t>
            </a:r>
            <a:r>
              <a:rPr lang="ru-RU" sz="2000" b="1" i="1" dirty="0" smtClean="0">
                <a:solidFill>
                  <a:srgbClr val="002060"/>
                </a:solidFill>
              </a:rPr>
              <a:t>.</a:t>
            </a:r>
            <a:r>
              <a:rPr lang="en-US" sz="2000" b="1" i="1" dirty="0" smtClean="0">
                <a:solidFill>
                  <a:srgbClr val="002060"/>
                </a:solidFill>
              </a:rPr>
              <a:t>Engel </a:t>
            </a:r>
            <a:r>
              <a:rPr lang="en-US" sz="2000" i="1" dirty="0" smtClean="0">
                <a:solidFill>
                  <a:srgbClr val="002060"/>
                </a:solidFill>
              </a:rPr>
              <a:t>1977</a:t>
            </a:r>
            <a:r>
              <a:rPr lang="ru-RU" sz="2000" i="1" dirty="0" smtClean="0">
                <a:solidFill>
                  <a:srgbClr val="002060"/>
                </a:solidFill>
              </a:rPr>
              <a:t>. </a:t>
            </a:r>
          </a:p>
          <a:p>
            <a:pPr algn="ctr"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Font typeface="Wingdings" pitchFamily="2" charset="2"/>
              <a:buChar char="ü"/>
            </a:pPr>
            <a:endParaRPr lang="ru-RU" b="1" dirty="0" smtClean="0">
              <a:solidFill>
                <a:srgbClr val="C00000"/>
              </a:solidFill>
            </a:endParaRP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2780928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Она  </a:t>
            </a:r>
            <a:r>
              <a:rPr lang="ru-RU" sz="2400" b="1" dirty="0" smtClean="0">
                <a:solidFill>
                  <a:srgbClr val="C00000"/>
                </a:solidFill>
              </a:rPr>
              <a:t>сочетает </a:t>
            </a:r>
            <a:r>
              <a:rPr lang="ru-RU" sz="2400" b="1" dirty="0" err="1" smtClean="0">
                <a:solidFill>
                  <a:srgbClr val="C00000"/>
                </a:solidFill>
              </a:rPr>
              <a:t>мультидисциплинарность</a:t>
            </a:r>
            <a:r>
              <a:rPr lang="ru-RU" sz="2400" b="1" dirty="0" smtClean="0">
                <a:solidFill>
                  <a:srgbClr val="C00000"/>
                </a:solidFill>
              </a:rPr>
              <a:t>, иерархичность, интеграцию и целенаправленность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Создает </a:t>
            </a:r>
            <a:r>
              <a:rPr lang="ru-RU" sz="2400" b="1" dirty="0" smtClean="0">
                <a:solidFill>
                  <a:srgbClr val="C00000"/>
                </a:solidFill>
              </a:rPr>
              <a:t>конструкцию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из разобщенных элементов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Обеспечивает нормативное </a:t>
            </a:r>
            <a:r>
              <a:rPr lang="ru-RU" sz="2400" b="1" dirty="0" smtClean="0">
                <a:solidFill>
                  <a:srgbClr val="C00000"/>
                </a:solidFill>
              </a:rPr>
              <a:t>иерархическое соединение </a:t>
            </a:r>
            <a:r>
              <a:rPr lang="ru-RU" sz="2400" b="1" dirty="0" smtClean="0">
                <a:solidFill>
                  <a:srgbClr val="002060"/>
                </a:solidFill>
              </a:rPr>
              <a:t>элементов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Определяет </a:t>
            </a:r>
            <a:r>
              <a:rPr lang="ru-RU" sz="2400" b="1" dirty="0" smtClean="0">
                <a:solidFill>
                  <a:srgbClr val="C00000"/>
                </a:solidFill>
              </a:rPr>
              <a:t>цель и направление развития </a:t>
            </a:r>
            <a:r>
              <a:rPr lang="ru-RU" sz="2400" b="1" dirty="0" smtClean="0">
                <a:solidFill>
                  <a:srgbClr val="002060"/>
                </a:solidFill>
              </a:rPr>
              <a:t>конструкции 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2060"/>
                </a:solidFill>
              </a:rPr>
              <a:t>Дает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возможность мирного и добровольного </a:t>
            </a:r>
            <a:r>
              <a:rPr lang="ru-RU" sz="2400" b="1" dirty="0" smtClean="0">
                <a:solidFill>
                  <a:srgbClr val="002060"/>
                </a:solidFill>
              </a:rPr>
              <a:t>объединения, примирения, самоорганизации  людей на основе гармонизации их</a:t>
            </a:r>
            <a:r>
              <a:rPr lang="ru-RU" sz="2400" b="1" dirty="0" smtClean="0"/>
              <a:t>  </a:t>
            </a:r>
            <a:r>
              <a:rPr lang="ru-RU" sz="2400" b="1" dirty="0" err="1" smtClean="0">
                <a:solidFill>
                  <a:srgbClr val="C00000"/>
                </a:solidFill>
              </a:rPr>
              <a:t>внутриличностных</a:t>
            </a: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r>
              <a:rPr lang="ru-RU" sz="2400" b="1" dirty="0" smtClean="0">
                <a:solidFill>
                  <a:srgbClr val="002060"/>
                </a:solidFill>
              </a:rPr>
              <a:t>и</a:t>
            </a:r>
            <a:r>
              <a:rPr lang="ru-RU" sz="2400" b="1" dirty="0" smtClean="0"/>
              <a:t> </a:t>
            </a:r>
            <a:r>
              <a:rPr lang="ru-RU" sz="2400" b="1" dirty="0" smtClean="0">
                <a:solidFill>
                  <a:srgbClr val="C00000"/>
                </a:solidFill>
              </a:rPr>
              <a:t>общих для всех ценностей </a:t>
            </a:r>
          </a:p>
          <a:p>
            <a:pPr algn="just">
              <a:buNone/>
            </a:pPr>
            <a:r>
              <a:rPr lang="ru-RU" sz="2400" b="1" dirty="0" smtClean="0">
                <a:solidFill>
                  <a:srgbClr val="C00000"/>
                </a:solidFill>
              </a:rPr>
              <a:t> </a:t>
            </a:r>
            <a:endParaRPr lang="ru-RU" sz="2400" dirty="0"/>
          </a:p>
        </p:txBody>
      </p:sp>
    </p:spTree>
    <p:extLst>
      <p:ext uri="{BB962C8B-B14F-4D97-AF65-F5344CB8AC3E}">
        <p14:creationId xmlns="" xmlns:p14="http://schemas.microsoft.com/office/powerpoint/2010/main" val="4092999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3906" name="Picture 2" descr="http://pyatnizza.com/upload/articles/cman7/to-do-list-in-spring-3-1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332656"/>
            <a:ext cx="7397875" cy="585665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2" descr="Путешествия по России: где недорого остановиться и какое счастье увезти |  Петрозаводск ГОВОРИТ | Газета &quot;Петрозаводск&quot; online | Новости Петрозаводска  и Карелии"/>
          <p:cNvPicPr>
            <a:picLocks noChangeAspect="1" noChangeArrowheads="1"/>
          </p:cNvPicPr>
          <p:nvPr/>
        </p:nvPicPr>
        <p:blipFill>
          <a:blip r:embed="rId2" cstate="print"/>
          <a:srcRect l="14079" r="21156"/>
          <a:stretch>
            <a:fillRect/>
          </a:stretch>
        </p:blipFill>
        <p:spPr bwMode="auto">
          <a:xfrm>
            <a:off x="5364088" y="1772816"/>
            <a:ext cx="3528392" cy="43204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Потенциал БПСД парадигмы 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3528" y="1340768"/>
            <a:ext cx="5184576" cy="5328592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 err="1" smtClean="0">
                <a:solidFill>
                  <a:srgbClr val="C00000"/>
                </a:solidFill>
              </a:rPr>
              <a:t>Мультидисциплинарность</a:t>
            </a:r>
            <a:r>
              <a:rPr lang="ru-RU" b="1" dirty="0" smtClean="0">
                <a:solidFill>
                  <a:srgbClr val="C00000"/>
                </a:solidFill>
              </a:rPr>
              <a:t> обеспечивается </a:t>
            </a:r>
            <a:r>
              <a:rPr lang="ru-RU" b="1" dirty="0" smtClean="0">
                <a:solidFill>
                  <a:srgbClr val="002060"/>
                </a:solidFill>
              </a:rPr>
              <a:t>участием специалистов биологических, психологических, социальных (политических), духовных и других наук.</a:t>
            </a: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b="1" dirty="0" smtClean="0">
                <a:solidFill>
                  <a:srgbClr val="002060"/>
                </a:solidFill>
              </a:rPr>
              <a:t>Пространство обсуждения и взаимодействия локализуется психикой человека, переносится </a:t>
            </a:r>
            <a:r>
              <a:rPr lang="ru-RU" b="1" dirty="0" smtClean="0">
                <a:solidFill>
                  <a:srgbClr val="C00000"/>
                </a:solidFill>
              </a:rPr>
              <a:t>из неуправляемого внешнего хаоса  в компактное, более понятное, изученное и  управляемое пространство личности и организма. 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348426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z="2000" b="1" smtClean="0">
                <a:solidFill>
                  <a:srgbClr val="C00000"/>
                </a:solidFill>
              </a:rPr>
              <a:t>Основные направления деятельности в сфере профилактики девиантного поведения у обучающихся</a:t>
            </a:r>
            <a:endParaRPr lang="ru-RU" sz="2000" b="1" dirty="0">
              <a:solidFill>
                <a:srgbClr val="C00000"/>
              </a:solidFill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l="19288" t="10101" r="17713"/>
          <a:stretch>
            <a:fillRect/>
          </a:stretch>
        </p:blipFill>
        <p:spPr>
          <a:xfrm>
            <a:off x="1043608" y="0"/>
            <a:ext cx="6840760" cy="6165304"/>
          </a:xfrm>
          <a:prstGeom prst="rect">
            <a:avLst/>
          </a:prstGeom>
        </p:spPr>
      </p:pic>
      <p:pic>
        <p:nvPicPr>
          <p:cNvPr id="4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3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658192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508" name="Picture 4"/>
          <p:cNvPicPr>
            <a:picLocks noChangeAspect="1" noChangeArrowheads="1"/>
          </p:cNvPicPr>
          <p:nvPr/>
        </p:nvPicPr>
        <p:blipFill>
          <a:blip r:embed="rId3" cstate="print"/>
          <a:srcRect l="9599" t="20469" r="11813" b="16532"/>
          <a:stretch>
            <a:fillRect/>
          </a:stretch>
        </p:blipFill>
        <p:spPr bwMode="auto">
          <a:xfrm>
            <a:off x="179512" y="404664"/>
            <a:ext cx="8748464" cy="4133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Прямоугольник 4"/>
          <p:cNvSpPr/>
          <p:nvPr/>
        </p:nvSpPr>
        <p:spPr>
          <a:xfrm>
            <a:off x="0" y="4725144"/>
            <a:ext cx="9144000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200" b="1" dirty="0" smtClean="0">
                <a:solidFill>
                  <a:srgbClr val="C00000"/>
                </a:solidFill>
              </a:rPr>
              <a:t>https://minmol.tatarstan.ru/bank-tehnologiy-sistemi-psihologicheskoy.htm</a:t>
            </a:r>
            <a:endParaRPr lang="ru-RU" sz="22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23528" y="5229200"/>
            <a:ext cx="864096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Профилактика: 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алкоголизма, </a:t>
            </a:r>
            <a:r>
              <a:rPr lang="ru-RU" dirty="0" err="1" smtClean="0">
                <a:solidFill>
                  <a:srgbClr val="002060"/>
                </a:solidFill>
              </a:rPr>
              <a:t>табакокурения</a:t>
            </a:r>
            <a:r>
              <a:rPr lang="ru-RU" dirty="0" smtClean="0">
                <a:solidFill>
                  <a:srgbClr val="002060"/>
                </a:solidFill>
              </a:rPr>
              <a:t>, потребления НС и ПАВ, </a:t>
            </a:r>
            <a:r>
              <a:rPr lang="ru-RU" dirty="0" err="1" smtClean="0">
                <a:solidFill>
                  <a:srgbClr val="002060"/>
                </a:solidFill>
              </a:rPr>
              <a:t>интернет-зависимости</a:t>
            </a:r>
            <a:r>
              <a:rPr lang="ru-RU" dirty="0" smtClean="0">
                <a:solidFill>
                  <a:srgbClr val="002060"/>
                </a:solidFill>
              </a:rPr>
              <a:t>, агрессивного и опасного для жизни и здоровья поведения, экстремизма и терроризма, другие проблемные вопросы …</a:t>
            </a:r>
            <a:endParaRPr lang="ru-RU" dirty="0">
              <a:solidFill>
                <a:srgbClr val="002060"/>
              </a:solidFill>
            </a:endParaRPr>
          </a:p>
        </p:txBody>
      </p:sp>
      <p:grpSp>
        <p:nvGrpSpPr>
          <p:cNvPr id="8" name="Группа 7"/>
          <p:cNvGrpSpPr/>
          <p:nvPr/>
        </p:nvGrpSpPr>
        <p:grpSpPr>
          <a:xfrm>
            <a:off x="6876256" y="404664"/>
            <a:ext cx="2016225" cy="966415"/>
            <a:chOff x="1971419" y="3494733"/>
            <a:chExt cx="2016225" cy="9664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9" name="Скругленный прямоугольник 8"/>
            <p:cNvSpPr/>
            <p:nvPr/>
          </p:nvSpPr>
          <p:spPr>
            <a:xfrm>
              <a:off x="1971419" y="3494733"/>
              <a:ext cx="2016225" cy="96641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3348577"/>
                <a:satOff val="20174"/>
                <a:lumOff val="1617"/>
                <a:alphaOff val="0"/>
              </a:schemeClr>
            </a:fillRef>
            <a:effectRef idx="2">
              <a:schemeClr val="accent4">
                <a:hueOff val="-3348577"/>
                <a:satOff val="20174"/>
                <a:lumOff val="1617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" name="Скругленный прямоугольник 4"/>
            <p:cNvSpPr/>
            <p:nvPr/>
          </p:nvSpPr>
          <p:spPr>
            <a:xfrm>
              <a:off x="2018595" y="3541909"/>
              <a:ext cx="1921873" cy="8720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Инструментальный компонент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0990187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51" name="Picture 8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03648" y="3861048"/>
            <a:ext cx="1656184" cy="23186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7" name="Picture 7" descr="стресс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196752"/>
            <a:ext cx="1743075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6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43808" y="1196752"/>
            <a:ext cx="1758950" cy="246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5" name="Picture 4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475656" y="1196752"/>
            <a:ext cx="1751013" cy="2451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xfrm>
            <a:off x="467544" y="188640"/>
            <a:ext cx="8229600" cy="1143000"/>
          </a:xfrm>
        </p:spPr>
        <p:txBody>
          <a:bodyPr>
            <a:normAutofit/>
          </a:bodyPr>
          <a:lstStyle/>
          <a:p>
            <a:pPr algn="ctr" eaLnBrk="1" hangingPunct="1"/>
            <a:r>
              <a:rPr lang="ru-RU" sz="2400" b="1" spc="179" dirty="0" smtClean="0">
                <a:solidFill>
                  <a:srgbClr val="002060"/>
                </a:solidFill>
                <a:latin typeface="Trebuchet MS"/>
                <a:ea typeface="DejaVu Sans"/>
                <a:cs typeface="+mn-cs"/>
              </a:rPr>
              <a:t>Базовая литература</a:t>
            </a:r>
          </a:p>
        </p:txBody>
      </p:sp>
      <p:pic>
        <p:nvPicPr>
          <p:cNvPr id="35843" name="Picture 2" descr="Здравствуйте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3861048"/>
            <a:ext cx="1654175" cy="23762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4" name="Picture 3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79512" y="1196752"/>
            <a:ext cx="1677987" cy="2514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48" name="Picture 8" descr="Djqyf"/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7308304" y="1196752"/>
            <a:ext cx="1636713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0" name="Picture 42"/>
          <p:cNvPicPr>
            <a:picLocks noChangeAspect="1" noChangeArrowheads="1"/>
          </p:cNvPicPr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5940152" y="1196752"/>
            <a:ext cx="1524000" cy="2376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5853" name="Picture 4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3059832" y="3861048"/>
            <a:ext cx="1666471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6" descr="проф 001"/>
          <p:cNvPicPr>
            <a:picLocks noChangeAspect="1" noChangeArrowheads="1"/>
          </p:cNvPicPr>
          <p:nvPr/>
        </p:nvPicPr>
        <p:blipFill>
          <a:blip r:embed="rId11" cstate="print"/>
          <a:srcRect/>
          <a:stretch>
            <a:fillRect/>
          </a:stretch>
        </p:blipFill>
        <p:spPr bwMode="auto">
          <a:xfrm>
            <a:off x="4499992" y="3861048"/>
            <a:ext cx="1721070" cy="2304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12" cstate="print"/>
          <a:srcRect/>
          <a:stretch>
            <a:fillRect/>
          </a:stretch>
        </p:blipFill>
        <p:spPr>
          <a:xfrm>
            <a:off x="6084168" y="3933056"/>
            <a:ext cx="1526675" cy="23042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13" cstate="print"/>
          <a:srcRect l="34586" t="11438" r="32762" b="6250"/>
          <a:stretch>
            <a:fillRect/>
          </a:stretch>
        </p:blipFill>
        <p:spPr bwMode="auto">
          <a:xfrm>
            <a:off x="7486688" y="3933056"/>
            <a:ext cx="1657312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670347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grpSp>
        <p:nvGrpSpPr>
          <p:cNvPr id="3" name="Группа 2"/>
          <p:cNvGrpSpPr/>
          <p:nvPr/>
        </p:nvGrpSpPr>
        <p:grpSpPr>
          <a:xfrm>
            <a:off x="3275856" y="548680"/>
            <a:ext cx="2738396" cy="791415"/>
            <a:chOff x="1162480" y="1180732"/>
            <a:chExt cx="2738396" cy="7914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4" name="Скругленный прямоугольник 3"/>
            <p:cNvSpPr/>
            <p:nvPr/>
          </p:nvSpPr>
          <p:spPr>
            <a:xfrm>
              <a:off x="1162480" y="1180732"/>
              <a:ext cx="2738396" cy="79141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4464770"/>
                <a:satOff val="26899"/>
                <a:lumOff val="2156"/>
                <a:alphaOff val="0"/>
              </a:schemeClr>
            </a:fillRef>
            <a:effectRef idx="2">
              <a:schemeClr val="accent4">
                <a:hueOff val="-4464770"/>
                <a:satOff val="26899"/>
                <a:lumOff val="2156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" name="Скругленный прямоугольник 4"/>
            <p:cNvSpPr/>
            <p:nvPr/>
          </p:nvSpPr>
          <p:spPr>
            <a:xfrm>
              <a:off x="1201114" y="1219366"/>
              <a:ext cx="2661128" cy="714147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 smtClean="0"/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err="1" smtClean="0"/>
                <a:t>Компетентностный</a:t>
              </a:r>
              <a:r>
                <a:rPr lang="ru-RU" sz="1600" kern="1200" dirty="0" smtClean="0"/>
                <a:t> компонент</a:t>
              </a:r>
            </a:p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1600" kern="1200" dirty="0"/>
            </a:p>
          </p:txBody>
        </p:sp>
      </p:grp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268760"/>
            <a:ext cx="4705068" cy="47168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5148064" y="1844824"/>
            <a:ext cx="352839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Психологическая готовность к профилактике отклоняющихся форм поведения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 smtClean="0">
              <a:solidFill>
                <a:srgbClr val="002060"/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q"/>
            </a:pPr>
            <a:r>
              <a:rPr lang="ru-RU" dirty="0" smtClean="0">
                <a:solidFill>
                  <a:srgbClr val="002060"/>
                </a:solidFill>
              </a:rPr>
              <a:t>Взаимодействие психолога со службами и специалистами внутри образовательной организации</a:t>
            </a:r>
          </a:p>
          <a:p>
            <a:pPr marL="285750" indent="-285750" algn="just">
              <a:buFont typeface="Wingdings" panose="05000000000000000000" pitchFamily="2" charset="2"/>
              <a:buChar char="q"/>
            </a:pPr>
            <a:endParaRPr lang="ru-RU" dirty="0">
              <a:solidFill>
                <a:srgbClr val="002060"/>
              </a:solidFill>
            </a:endParaRPr>
          </a:p>
          <a:p>
            <a:pPr marL="285750" lvl="0" indent="-285750" algn="just">
              <a:buFont typeface="Wingdings" panose="05000000000000000000" pitchFamily="2" charset="2"/>
              <a:buChar char="q"/>
            </a:pPr>
            <a:r>
              <a:rPr lang="ru-RU" dirty="0">
                <a:solidFill>
                  <a:srgbClr val="002060"/>
                </a:solidFill>
              </a:rPr>
              <a:t>Взаимодействие психолога </a:t>
            </a:r>
            <a:r>
              <a:rPr lang="ru-RU" dirty="0" smtClean="0">
                <a:solidFill>
                  <a:srgbClr val="002060"/>
                </a:solidFill>
              </a:rPr>
              <a:t>с внешними службами, организациями и специалистами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9417065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539552" y="404664"/>
            <a:ext cx="8208912" cy="857250"/>
          </a:xfrm>
          <a:prstGeom prst="rect">
            <a:avLst/>
          </a:prstGeom>
        </p:spPr>
        <p:txBody>
          <a:bodyPr/>
          <a:lstStyle/>
          <a:p>
            <a:pPr marL="0" marR="0" lvl="0" indent="0" algn="ctr" fontAlgn="auto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ru-RU" sz="2400" b="1" spc="179" dirty="0" smtClean="0">
                <a:solidFill>
                  <a:srgbClr val="002060"/>
                </a:solidFill>
                <a:latin typeface="Trebuchet MS"/>
                <a:ea typeface="DejaVu Sans"/>
              </a:rPr>
              <a:t>Психологическая готовность к профилактике отклоняющихся форм поведения</a:t>
            </a:r>
          </a:p>
        </p:txBody>
      </p:sp>
      <p:pic>
        <p:nvPicPr>
          <p:cNvPr id="4" name="Picture 2" descr="dali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323528" y="1292259"/>
            <a:ext cx="4464496" cy="2722292"/>
          </a:xfrm>
          <a:prstGeom prst="rect">
            <a:avLst/>
          </a:prstGeom>
          <a:effectLst>
            <a:softEdge rad="112500"/>
          </a:effectLst>
        </p:spPr>
      </p:pic>
      <p:pic>
        <p:nvPicPr>
          <p:cNvPr id="5" name="Picture 2" descr="http://img0.liveinternet.ru/images/attach/c/7/124/817/124817428_back_and_forth_questions_500_clr.gif"/>
          <p:cNvPicPr>
            <a:picLocks noChangeAspect="1" noChangeArrowheads="1" noCrop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148064" y="1412776"/>
            <a:ext cx="3224213" cy="3030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251520" y="4189636"/>
            <a:ext cx="8352928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ru-RU" b="1" dirty="0" smtClean="0">
                <a:solidFill>
                  <a:srgbClr val="002060"/>
                </a:solidFill>
              </a:rPr>
              <a:t>Психологическая готовность к профилактике отклоняющихся форм поведения </a:t>
            </a:r>
            <a:r>
              <a:rPr lang="ru-RU" dirty="0" smtClean="0">
                <a:solidFill>
                  <a:srgbClr val="002060"/>
                </a:solidFill>
              </a:rPr>
              <a:t>- целостная развивающаяся система, комплексное психологическое образование, включающее в себя следующие взаимосвязанные компоненты: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мотивационный 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гностический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функциональный</a:t>
            </a:r>
          </a:p>
          <a:p>
            <a:r>
              <a:rPr lang="ru-RU" dirty="0" err="1" smtClean="0">
                <a:solidFill>
                  <a:srgbClr val="002060"/>
                </a:solidFill>
              </a:rPr>
              <a:t>субъектно-деятельностный</a:t>
            </a:r>
            <a:endParaRPr lang="ru-RU" dirty="0" smtClean="0">
              <a:solidFill>
                <a:srgbClr val="002060"/>
              </a:solidFill>
            </a:endParaRPr>
          </a:p>
          <a:p>
            <a:r>
              <a:rPr lang="ru-RU" dirty="0" smtClean="0">
                <a:solidFill>
                  <a:srgbClr val="002060"/>
                </a:solidFill>
              </a:rPr>
              <a:t>оценочно-рефлексивный </a:t>
            </a:r>
          </a:p>
        </p:txBody>
      </p:sp>
    </p:spTree>
    <p:extLst>
      <p:ext uri="{BB962C8B-B14F-4D97-AF65-F5344CB8AC3E}">
        <p14:creationId xmlns="" xmlns:p14="http://schemas.microsoft.com/office/powerpoint/2010/main" val="55168816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0" name="Picture 2"/>
          <p:cNvPicPr>
            <a:picLocks noChangeAspect="1" noChangeArrowheads="1"/>
          </p:cNvPicPr>
          <p:nvPr/>
        </p:nvPicPr>
        <p:blipFill>
          <a:blip r:embed="rId3" cstate="print"/>
          <a:srcRect l="33479" t="21282" r="5090" b="16703"/>
          <a:stretch>
            <a:fillRect/>
          </a:stretch>
        </p:blipFill>
        <p:spPr bwMode="auto">
          <a:xfrm>
            <a:off x="611560" y="476672"/>
            <a:ext cx="7992888" cy="45365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531" name="Picture 3"/>
          <p:cNvPicPr>
            <a:picLocks noChangeAspect="1" noChangeArrowheads="1"/>
          </p:cNvPicPr>
          <p:nvPr/>
        </p:nvPicPr>
        <p:blipFill>
          <a:blip r:embed="rId4" cstate="print"/>
          <a:srcRect l="29605" t="75421" r="31101" b="15720"/>
          <a:stretch>
            <a:fillRect/>
          </a:stretch>
        </p:blipFill>
        <p:spPr bwMode="auto">
          <a:xfrm>
            <a:off x="3203848" y="5229200"/>
            <a:ext cx="5112568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7839683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>
          <a:blip r:embed="rId2" cstate="print"/>
          <a:srcRect l="1861" r="3344"/>
          <a:stretch>
            <a:fillRect/>
          </a:stretch>
        </p:blipFill>
        <p:spPr bwMode="auto">
          <a:xfrm>
            <a:off x="-1016" y="404664"/>
            <a:ext cx="9145016" cy="5423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3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153699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2"/>
          <p:cNvPicPr>
            <a:picLocks noChangeAspect="1" noChangeArrowheads="1"/>
          </p:cNvPicPr>
          <p:nvPr/>
        </p:nvPicPr>
        <p:blipFill rotWithShape="1">
          <a:blip r:embed="rId2" cstate="print"/>
          <a:srcRect l="1861" r="3344" b="55541"/>
          <a:stretch/>
        </p:blipFill>
        <p:spPr bwMode="auto">
          <a:xfrm>
            <a:off x="0" y="260648"/>
            <a:ext cx="9145016" cy="2411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6724" b="40159"/>
          <a:stretch>
            <a:fillRect/>
          </a:stretch>
        </p:blipFill>
        <p:spPr bwMode="auto">
          <a:xfrm>
            <a:off x="539552" y="2564904"/>
            <a:ext cx="3456384" cy="2680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3" cstate="print"/>
          <a:srcRect l="69029" t="59840" r="14192" b="10239"/>
          <a:stretch>
            <a:fillRect/>
          </a:stretch>
        </p:blipFill>
        <p:spPr bwMode="auto">
          <a:xfrm>
            <a:off x="1691680" y="5445224"/>
            <a:ext cx="1080120" cy="10801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3707904" y="5805264"/>
            <a:ext cx="511256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Порядка 3000 участников</a:t>
            </a:r>
          </a:p>
          <a:p>
            <a:pPr algn="ctr"/>
            <a:r>
              <a:rPr lang="ru-RU" sz="2800" b="1" dirty="0" smtClean="0">
                <a:solidFill>
                  <a:srgbClr val="C00000"/>
                </a:solidFill>
              </a:rPr>
              <a:t>500 сертификатов</a:t>
            </a:r>
            <a:endParaRPr lang="ru-RU" sz="2800" b="1" dirty="0">
              <a:solidFill>
                <a:srgbClr val="C0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23928" y="2780928"/>
            <a:ext cx="4932040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>
                <a:solidFill>
                  <a:srgbClr val="002060"/>
                </a:solidFill>
              </a:rPr>
              <a:t>Мероприятие было организовано в рамках ежегодных </a:t>
            </a:r>
            <a:r>
              <a:rPr lang="ru-RU" dirty="0" err="1" smtClean="0">
                <a:solidFill>
                  <a:srgbClr val="002060"/>
                </a:solidFill>
              </a:rPr>
              <a:t>Классеновских</a:t>
            </a:r>
            <a:r>
              <a:rPr lang="ru-RU" dirty="0" smtClean="0">
                <a:solidFill>
                  <a:srgbClr val="002060"/>
                </a:solidFill>
              </a:rPr>
              <a:t> чтений кафедрой психотерапии и наркологии Казанской государственной медицинской академии – филиала ФГБОУ ДПО РМАНПО МЗ РФ при поддержке Правительства Республики Татарстан, НОУ ДПО «Центр социально-гуманитарного образования, МБУ МП г.Казани центр психолого-педагогической помощи детям и молодежи «Доверие»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092965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/>
          <a:srcRect l="49369" b="47161"/>
          <a:stretch>
            <a:fillRect/>
          </a:stretch>
        </p:blipFill>
        <p:spPr>
          <a:xfrm>
            <a:off x="4575266" y="970907"/>
            <a:ext cx="4384222" cy="298713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6646" y="192025"/>
            <a:ext cx="801014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spc="179" dirty="0">
                <a:solidFill>
                  <a:srgbClr val="002060"/>
                </a:solidFill>
                <a:latin typeface="Trebuchet MS"/>
                <a:ea typeface="DejaVu Sans"/>
              </a:rPr>
              <a:t>Прямые эфиры на </a:t>
            </a:r>
            <a:r>
              <a:rPr lang="ru-RU" sz="2400" b="1" spc="179" dirty="0" err="1">
                <a:solidFill>
                  <a:srgbClr val="002060"/>
                </a:solidFill>
                <a:latin typeface="Trebuchet MS"/>
                <a:ea typeface="DejaVu Sans"/>
              </a:rPr>
              <a:t>ютуб</a:t>
            </a:r>
            <a:r>
              <a:rPr lang="ru-RU" sz="2400" b="1" spc="179" dirty="0">
                <a:solidFill>
                  <a:srgbClr val="002060"/>
                </a:solidFill>
                <a:latin typeface="Trebuchet MS"/>
                <a:ea typeface="DejaVu Sans"/>
              </a:rPr>
              <a:t> канале пресс службы </a:t>
            </a:r>
            <a:endParaRPr lang="ru-RU" sz="2400" b="1" spc="179" dirty="0" smtClean="0">
              <a:solidFill>
                <a:srgbClr val="002060"/>
              </a:solidFill>
              <a:latin typeface="Trebuchet MS"/>
              <a:ea typeface="DejaVu Sans"/>
            </a:endParaRPr>
          </a:p>
          <a:p>
            <a:pPr algn="ctr"/>
            <a:r>
              <a:rPr lang="ru-RU" sz="2400" b="1" spc="179" dirty="0" smtClean="0">
                <a:solidFill>
                  <a:srgbClr val="002060"/>
                </a:solidFill>
                <a:latin typeface="Trebuchet MS"/>
                <a:ea typeface="DejaVu Sans"/>
              </a:rPr>
              <a:t>Президента </a:t>
            </a:r>
            <a:r>
              <a:rPr lang="ru-RU" sz="2400" b="1" spc="179" dirty="0">
                <a:solidFill>
                  <a:srgbClr val="002060"/>
                </a:solidFill>
                <a:latin typeface="Trebuchet MS"/>
                <a:ea typeface="DejaVu Sans"/>
              </a:rPr>
              <a:t>Республики Татарстан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rcRect l="49369" t="55150" b="23"/>
          <a:stretch>
            <a:fillRect/>
          </a:stretch>
        </p:blipFill>
        <p:spPr>
          <a:xfrm>
            <a:off x="0" y="1031966"/>
            <a:ext cx="4632811" cy="267788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rcRect t="53532" r="50179"/>
          <a:stretch>
            <a:fillRect/>
          </a:stretch>
        </p:blipFill>
        <p:spPr>
          <a:xfrm>
            <a:off x="635479" y="3900799"/>
            <a:ext cx="4314095" cy="2626941"/>
          </a:xfrm>
          <a:prstGeom prst="rect">
            <a:avLst/>
          </a:prstGeom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3" cstate="print"/>
          <a:srcRect l="9349" t="31618" r="42800" b="26654"/>
          <a:stretch>
            <a:fillRect/>
          </a:stretch>
        </p:blipFill>
        <p:spPr bwMode="auto">
          <a:xfrm>
            <a:off x="4901453" y="4033971"/>
            <a:ext cx="3620621" cy="23668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4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806075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24400" y="2133600"/>
            <a:ext cx="3810000" cy="3886200"/>
          </a:xfrm>
        </p:spPr>
        <p:txBody>
          <a:bodyPr/>
          <a:lstStyle/>
          <a:p>
            <a:pPr algn="ctr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Мудр тот, кто знает не многое, а нужное</a:t>
            </a:r>
          </a:p>
          <a:p>
            <a:pPr algn="ctr">
              <a:buFont typeface="Wingdings" pitchFamily="2" charset="2"/>
              <a:buNone/>
              <a:defRPr/>
            </a:pPr>
            <a:r>
              <a:rPr lang="ru-RU" sz="3600" b="1" dirty="0" smtClean="0">
                <a:solidFill>
                  <a:srgbClr val="002060"/>
                </a:solidFill>
              </a:rPr>
              <a:t>                     Эсхил</a:t>
            </a:r>
            <a:endParaRPr lang="ru-RU" sz="3600" b="1" dirty="0">
              <a:solidFill>
                <a:srgbClr val="002060"/>
              </a:solidFill>
            </a:endParaRPr>
          </a:p>
        </p:txBody>
      </p:sp>
      <p:pic>
        <p:nvPicPr>
          <p:cNvPr id="44034" name="Picture 2" descr="https://pp.vk.me/c319322/v319322111/3c7/QwB5-xRxGJQ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27584" y="764704"/>
            <a:ext cx="4038600" cy="503775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5825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3" name="Picture 3"/>
          <p:cNvPicPr>
            <a:picLocks noChangeAspect="1" noChangeArrowheads="1"/>
          </p:cNvPicPr>
          <p:nvPr/>
        </p:nvPicPr>
        <p:blipFill>
          <a:blip r:embed="rId3" cstate="print"/>
          <a:srcRect l="13710" t="38502" r="43637" b="48954"/>
          <a:stretch>
            <a:fillRect/>
          </a:stretch>
        </p:blipFill>
        <p:spPr bwMode="auto">
          <a:xfrm>
            <a:off x="4499992" y="1916832"/>
            <a:ext cx="4644008" cy="792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Picture 4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276" r="993"/>
          <a:stretch/>
        </p:blipFill>
        <p:spPr bwMode="auto">
          <a:xfrm>
            <a:off x="323528" y="404664"/>
            <a:ext cx="4097888" cy="56886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22" name="Picture 2"/>
          <p:cNvPicPr>
            <a:picLocks noChangeAspect="1" noChangeArrowheads="1"/>
          </p:cNvPicPr>
          <p:nvPr/>
        </p:nvPicPr>
        <p:blipFill>
          <a:blip r:embed="rId5" cstate="print"/>
          <a:srcRect l="2143" r="4368" b="1559"/>
          <a:stretch>
            <a:fillRect/>
          </a:stretch>
        </p:blipFill>
        <p:spPr bwMode="auto">
          <a:xfrm rot="5400000">
            <a:off x="5299887" y="2293808"/>
            <a:ext cx="3140968" cy="45472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/>
          <a:srcRect l="62368" t="11263" r="2507" b="63010"/>
          <a:stretch>
            <a:fillRect/>
          </a:stretch>
        </p:blipFill>
        <p:spPr bwMode="auto">
          <a:xfrm>
            <a:off x="5148064" y="332656"/>
            <a:ext cx="3145974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2853709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62"/>
            <a:ext cx="8229600" cy="69263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002060"/>
                </a:solidFill>
              </a:rPr>
              <a:t>Перспективы развития профилактического направления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1191994195"/>
              </p:ext>
            </p:extLst>
          </p:nvPr>
        </p:nvGraphicFramePr>
        <p:xfrm>
          <a:off x="467544" y="620688"/>
          <a:ext cx="8496944" cy="63367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55968147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buNone/>
            </a:pPr>
            <a:r>
              <a:rPr lang="ru-RU" dirty="0" smtClean="0"/>
              <a:t>		</a:t>
            </a:r>
            <a:r>
              <a:rPr lang="ru-RU" dirty="0" smtClean="0">
                <a:solidFill>
                  <a:srgbClr val="002060"/>
                </a:solidFill>
              </a:rPr>
              <a:t>С социально</a:t>
            </a:r>
            <a:r>
              <a:rPr lang="en-US" dirty="0" smtClean="0">
                <a:solidFill>
                  <a:srgbClr val="002060"/>
                </a:solidFill>
              </a:rPr>
              <a:t>‐</a:t>
            </a:r>
            <a:r>
              <a:rPr lang="ru-RU" dirty="0" smtClean="0">
                <a:solidFill>
                  <a:srgbClr val="002060"/>
                </a:solidFill>
              </a:rPr>
              <a:t>психологической точки зрения основой деструктивных проявлений служит </a:t>
            </a:r>
            <a:r>
              <a:rPr lang="ru-RU" b="1" dirty="0" smtClean="0">
                <a:solidFill>
                  <a:srgbClr val="C00000"/>
                </a:solidFill>
              </a:rPr>
              <a:t>утрата веры в возможность повышения своего статуса через индивидуальные усилия, сохраняя свою социальную идентичность</a:t>
            </a:r>
            <a:endParaRPr lang="ru-RU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3" name="Заголовок 1"/>
          <p:cNvSpPr>
            <a:spLocks/>
          </p:cNvSpPr>
          <p:nvPr/>
        </p:nvSpPr>
        <p:spPr bwMode="auto">
          <a:xfrm>
            <a:off x="468313" y="188913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 dirty="0">
                <a:solidFill>
                  <a:srgbClr val="C00000"/>
                </a:solidFill>
              </a:rPr>
              <a:t>Негативные характеристики современного социально-психологического </a:t>
            </a:r>
            <a:r>
              <a:rPr lang="ru-RU" sz="2000" b="1" dirty="0" smtClean="0">
                <a:solidFill>
                  <a:srgbClr val="C00000"/>
                </a:solidFill>
              </a:rPr>
              <a:t>портрета субъектов образовательной деятельности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5126" name="TextBox 6"/>
          <p:cNvSpPr txBox="1">
            <a:spLocks noChangeArrowheads="1"/>
          </p:cNvSpPr>
          <p:nvPr/>
        </p:nvSpPr>
        <p:spPr bwMode="auto">
          <a:xfrm>
            <a:off x="468313" y="1341438"/>
            <a:ext cx="4895775" cy="5138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Утомляемость и физическое недомогание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Тревожность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Раздражительность, агрессивность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Рассеянность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Сужение интересов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Декларативность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Ориентация на разовое оперативное решение задач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Ограничение социальных контактов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Двойной стандарт 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Преувеличенное чувство собственной важности (превосходства)</a:t>
            </a:r>
          </a:p>
          <a:p>
            <a:pPr>
              <a:buFont typeface="Arial" charset="0"/>
              <a:buChar char="•"/>
            </a:pPr>
            <a:r>
              <a:rPr lang="ru-RU" sz="2000" dirty="0">
                <a:solidFill>
                  <a:srgbClr val="002060"/>
                </a:solidFill>
              </a:rPr>
              <a:t> </a:t>
            </a:r>
            <a:r>
              <a:rPr lang="ru-RU" sz="2000" dirty="0" err="1">
                <a:solidFill>
                  <a:srgbClr val="002060"/>
                </a:solidFill>
              </a:rPr>
              <a:t>Деконгруэнтность</a:t>
            </a:r>
            <a:r>
              <a:rPr lang="ru-RU" sz="2000" dirty="0">
                <a:solidFill>
                  <a:srgbClr val="002060"/>
                </a:solidFill>
              </a:rPr>
              <a:t> эмоций, мыслей, слов и поведения</a:t>
            </a:r>
          </a:p>
          <a:p>
            <a:pPr>
              <a:buFont typeface="Arial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  <a:p>
            <a:pPr>
              <a:buFont typeface="Arial" charset="0"/>
              <a:buChar char="•"/>
            </a:pP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5127" name="Picture 7" descr="http://retnodamayanthi.files.wordpress.com/2008/05/teacher.gif?w=20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1052736"/>
            <a:ext cx="1952625" cy="2857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34" name="Text Box 26"/>
          <p:cNvSpPr txBox="1">
            <a:spLocks noChangeArrowheads="1"/>
          </p:cNvSpPr>
          <p:nvPr/>
        </p:nvSpPr>
        <p:spPr bwMode="auto">
          <a:xfrm>
            <a:off x="5975350" y="5156200"/>
            <a:ext cx="31686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b="1" dirty="0">
                <a:solidFill>
                  <a:schemeClr val="accent2"/>
                </a:solidFill>
              </a:rPr>
              <a:t>    </a:t>
            </a:r>
            <a:r>
              <a:rPr lang="ru-RU" b="1" dirty="0" smtClean="0">
                <a:solidFill>
                  <a:schemeClr val="accent2"/>
                </a:solidFill>
              </a:rPr>
              <a:t>                      </a:t>
            </a:r>
            <a:endParaRPr lang="ru-RU" b="1" dirty="0">
              <a:solidFill>
                <a:schemeClr val="accent2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12160" y="4005064"/>
            <a:ext cx="2857128" cy="266905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802675" y="1278282"/>
            <a:ext cx="6397534" cy="586537"/>
          </a:xfrm>
        </p:spPr>
        <p:txBody>
          <a:bodyPr>
            <a:noAutofit/>
          </a:bodyPr>
          <a:lstStyle/>
          <a:p>
            <a:pPr algn="ctr"/>
            <a:r>
              <a:rPr lang="ru-RU" sz="2400" b="1" spc="140" dirty="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dirty="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b="1" spc="140" dirty="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dirty="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dirty="0" smtClean="0"/>
              <a:t/>
            </a:r>
            <a:br>
              <a:rPr lang="ru-RU" sz="2400" dirty="0" smtClean="0"/>
            </a:br>
            <a:endParaRPr lang="ru-RU" sz="2400" b="1" spc="140" dirty="0" smtClean="0">
              <a:solidFill>
                <a:srgbClr val="00998F"/>
              </a:solidFill>
              <a:latin typeface="Trebuchet MS"/>
              <a:ea typeface="+mn-ea"/>
              <a:cs typeface="Trebuchet MS"/>
            </a:endParaRPr>
          </a:p>
        </p:txBody>
      </p:sp>
      <p:pic>
        <p:nvPicPr>
          <p:cNvPr id="1026" name="Picture 2" descr="Man and woman couple stroke - Transparent PNG &amp; SVG vector fil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276872"/>
            <a:ext cx="1769286" cy="183686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7" name="Схема 6"/>
          <p:cNvGraphicFramePr/>
          <p:nvPr>
            <p:extLst/>
          </p:nvPr>
        </p:nvGraphicFramePr>
        <p:xfrm>
          <a:off x="1043608" y="332656"/>
          <a:ext cx="7704856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76138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3" name="Text Box 9"/>
          <p:cNvSpPr txBox="1">
            <a:spLocks noChangeArrowheads="1"/>
          </p:cNvSpPr>
          <p:nvPr/>
        </p:nvSpPr>
        <p:spPr bwMode="auto">
          <a:xfrm>
            <a:off x="574675" y="5084763"/>
            <a:ext cx="8569325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400" b="1" dirty="0">
                <a:solidFill>
                  <a:srgbClr val="800000"/>
                </a:solidFill>
              </a:rPr>
              <a:t>Проявления:</a:t>
            </a:r>
            <a:r>
              <a:rPr lang="ru-RU" sz="2400" dirty="0">
                <a:solidFill>
                  <a:srgbClr val="800000"/>
                </a:solidFill>
              </a:rPr>
              <a:t> тревожность, агрессивность, инфантильность, ригидность, отчужденность,  непоследовательность в деятельности, шаблонность, поверхностность</a:t>
            </a:r>
          </a:p>
        </p:txBody>
      </p:sp>
      <p:sp>
        <p:nvSpPr>
          <p:cNvPr id="12294" name="Заголовок 1"/>
          <p:cNvSpPr>
            <a:spLocks/>
          </p:cNvSpPr>
          <p:nvPr/>
        </p:nvSpPr>
        <p:spPr bwMode="auto">
          <a:xfrm>
            <a:off x="395288" y="0"/>
            <a:ext cx="8229600" cy="981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/>
            <a:r>
              <a:rPr lang="ru-RU" sz="2000" b="1">
                <a:solidFill>
                  <a:srgbClr val="C00000"/>
                </a:solidFill>
              </a:rPr>
              <a:t>Социально-психологический  портрет </a:t>
            </a:r>
            <a:br>
              <a:rPr lang="ru-RU" sz="2000" b="1">
                <a:solidFill>
                  <a:srgbClr val="C00000"/>
                </a:solidFill>
              </a:rPr>
            </a:br>
            <a:r>
              <a:rPr lang="ru-RU" sz="2000" b="1">
                <a:solidFill>
                  <a:srgbClr val="C00000"/>
                </a:solidFill>
              </a:rPr>
              <a:t>современного обучающегося (общие тенденции)</a:t>
            </a:r>
          </a:p>
        </p:txBody>
      </p:sp>
      <p:graphicFrame>
        <p:nvGraphicFramePr>
          <p:cNvPr id="78950" name="Group 102"/>
          <p:cNvGraphicFramePr>
            <a:graphicFrameLocks noGrp="1"/>
          </p:cNvGraphicFramePr>
          <p:nvPr/>
        </p:nvGraphicFramePr>
        <p:xfrm>
          <a:off x="395288" y="908050"/>
          <a:ext cx="8353425" cy="3975101"/>
        </p:xfrm>
        <a:graphic>
          <a:graphicData uri="http://schemas.openxmlformats.org/drawingml/2006/table">
            <a:tbl>
              <a:tblPr/>
              <a:tblGrid>
                <a:gridCol w="2087562"/>
                <a:gridCol w="6265863"/>
              </a:tblGrid>
              <a:tr h="508000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Личностная сфера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Обесценивание ценности собственной жизни и жизни окружающих людей, утрата традиций, стрессы, страхи, агрессия (суициды)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Фиксация на удовлетворении физиологических и материальных потребностей (наркотизация)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50800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Доминирование потребительской позиции  сочетающейся с  атрофией работы над собой и активной, продуктивной деятельностью в  целом (СМИ, телевидение)</a:t>
                      </a:r>
                      <a:endParaRPr kumimoji="0" lang="ru-RU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Calibri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242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Обеднение среды реального общения  на фоне виртуализации жизни (компьютеризация)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84163">
                <a:tc rowSpan="4"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Ролевая сфера (ученик)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Снижение учебной мотивации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58775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Дистанцирование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 от одноклассников и учителей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Оценка перестала быть стимулом для развития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6036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ru-RU" sz="16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Инфантилизация</a:t>
                      </a:r>
                      <a:r>
                        <a:rPr kumimoji="0" lang="ru-RU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232D47"/>
                          </a:solidFill>
                          <a:effectLst/>
                          <a:latin typeface="Calibri" pitchFamily="34" charset="0"/>
                        </a:rPr>
                        <a:t> и ригидность  в области учебной деятельности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5" descr="C:\Users\rkhakimz\Desktop\DkYy8FJWsAEGpRq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8641"/>
            <a:ext cx="2304256" cy="6480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7411" name="Рисунок 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956376" y="135468"/>
            <a:ext cx="882825" cy="9146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431032" y="1196752"/>
            <a:ext cx="8712968" cy="4525433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Ø"/>
              <a:defRPr/>
            </a:pPr>
            <a:r>
              <a:rPr lang="ru-RU" sz="2000" dirty="0" smtClean="0">
                <a:solidFill>
                  <a:srgbClr val="002060"/>
                </a:solidFill>
              </a:rPr>
              <a:t>Низкий </a:t>
            </a:r>
            <a:r>
              <a:rPr lang="ru-RU" sz="2000" dirty="0">
                <a:solidFill>
                  <a:srgbClr val="002060"/>
                </a:solidFill>
              </a:rPr>
              <a:t>эмоциональный уровень учащихся (сниженное настроение, негативные эмоции) приводит к развитию стресса, а также формированию депрессивных состояний. Факторами, влияющими на развитие низкого эмоционального уровня и депрессивных состояний, являются: наличие проблем во взаимоотношениях с родителями, друзьями и школой.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</a:rPr>
              <a:t>У учащихся наблюдается низкая самооценка, либо завышенная самооценка, которая может выступать барьером при установлении социальных контактов и препятствовать социальному развитию личности.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</a:rPr>
              <a:t>Учащиеся не видят авторитета в педагогах, что толкает их на поиск авторитетов в социальные сети или среди социального окружения, что приводит к вовлечению в деструктивные сообщества с мнимыми авторитетами.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</a:rPr>
              <a:t>Выявлена тенденция на наличие у учащихся проблемы с совладением со стрессом. 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2000" dirty="0">
                <a:solidFill>
                  <a:srgbClr val="002060"/>
                </a:solidFill>
              </a:rPr>
              <a:t>Многие учащиеся указывают на наличие конфликтов в образовательной среде (с учащимися и педагогами), в том числе на наличие </a:t>
            </a:r>
            <a:r>
              <a:rPr lang="ru-RU" sz="2000" dirty="0" err="1">
                <a:solidFill>
                  <a:srgbClr val="002060"/>
                </a:solidFill>
              </a:rPr>
              <a:t>буллинга</a:t>
            </a:r>
            <a:r>
              <a:rPr lang="ru-RU" sz="2000" dirty="0">
                <a:solidFill>
                  <a:srgbClr val="002060"/>
                </a:solidFill>
              </a:rPr>
              <a:t>. </a:t>
            </a:r>
          </a:p>
          <a:p>
            <a:pPr>
              <a:buFont typeface="Arial" panose="020B0604020202020204" pitchFamily="34" charset="0"/>
              <a:buChar char="•"/>
              <a:defRPr/>
            </a:pPr>
            <a:endParaRPr lang="ru-RU" sz="1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843808" y="332656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400" b="1" dirty="0" smtClean="0">
                <a:solidFill>
                  <a:srgbClr val="002060"/>
                </a:solidFill>
              </a:rPr>
              <a:t>Психологические особенности подписчиков социальных сетей</a:t>
            </a:r>
            <a:endParaRPr lang="ru-RU" sz="2400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7209" y="476672"/>
            <a:ext cx="8689583" cy="5904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19592297-C2F5-47B8-9EC3-E674BE5E4F3F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988665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202" name="Rectangle 2"/>
          <p:cNvSpPr>
            <a:spLocks noChangeArrowheads="1"/>
          </p:cNvSpPr>
          <p:nvPr/>
        </p:nvSpPr>
        <p:spPr bwMode="auto">
          <a:xfrm>
            <a:off x="685800" y="609600"/>
            <a:ext cx="7772400" cy="1143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 algn="ctr">
              <a:lnSpc>
                <a:spcPct val="90000"/>
              </a:lnSpc>
              <a:defRPr/>
            </a:pP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Выявляют </a:t>
            </a:r>
            <a:r>
              <a:rPr lang="ru-RU" sz="3200" b="1" dirty="0" smtClean="0">
                <a:solidFill>
                  <a:srgbClr val="000066"/>
                </a:solidFill>
                <a:latin typeface="Arial" charset="0"/>
              </a:rPr>
              <a:t>нарушения психического здоровья у </a:t>
            </a:r>
            <a:r>
              <a:rPr lang="ru-RU" sz="3200" b="1" dirty="0">
                <a:solidFill>
                  <a:srgbClr val="000066"/>
                </a:solidFill>
                <a:latin typeface="Arial" charset="0"/>
              </a:rPr>
              <a:t>школьников</a:t>
            </a:r>
          </a:p>
        </p:txBody>
      </p:sp>
      <p:sp>
        <p:nvSpPr>
          <p:cNvPr id="63491" name="Rectangle 3"/>
          <p:cNvSpPr>
            <a:spLocks noChangeArrowheads="1"/>
          </p:cNvSpPr>
          <p:nvPr/>
        </p:nvSpPr>
        <p:spPr bwMode="auto">
          <a:xfrm>
            <a:off x="4429124" y="1785926"/>
            <a:ext cx="4057624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FF3300"/>
                </a:solidFill>
              </a:rPr>
              <a:t>Врачи – 95 %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D5D925"/>
                </a:solidFill>
              </a:rPr>
              <a:t>Учителя – 23 %</a:t>
            </a:r>
          </a:p>
          <a:p>
            <a:pPr marL="342900" indent="-342900">
              <a:lnSpc>
                <a:spcPct val="200000"/>
              </a:lnSpc>
              <a:spcBef>
                <a:spcPct val="20000"/>
              </a:spcBef>
              <a:buFontTx/>
              <a:buChar char="•"/>
            </a:pPr>
            <a:r>
              <a:rPr lang="ru-RU" sz="4000" b="1" dirty="0">
                <a:solidFill>
                  <a:srgbClr val="00CC00"/>
                </a:solidFill>
              </a:rPr>
              <a:t>Родители – </a:t>
            </a:r>
            <a:r>
              <a:rPr lang="ru-RU" sz="4000" b="1" dirty="0" smtClean="0">
                <a:solidFill>
                  <a:srgbClr val="00CC00"/>
                </a:solidFill>
              </a:rPr>
              <a:t>2,9</a:t>
            </a:r>
            <a:endParaRPr lang="ru-RU" sz="4000" b="1" dirty="0">
              <a:solidFill>
                <a:srgbClr val="00CC00"/>
              </a:solidFill>
            </a:endParaRPr>
          </a:p>
          <a:p>
            <a:pPr marL="342900" indent="-342900">
              <a:spcBef>
                <a:spcPct val="20000"/>
              </a:spcBef>
            </a:pPr>
            <a:endParaRPr lang="ru-RU" sz="4000" b="1" dirty="0"/>
          </a:p>
        </p:txBody>
      </p:sp>
      <p:pic>
        <p:nvPicPr>
          <p:cNvPr id="9" name="Picture 2" descr="http://www.yo-o-o.ru/upload/tape/photo/1303131860_pravi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143116"/>
            <a:ext cx="4332807" cy="3467074"/>
          </a:xfrm>
          <a:prstGeom prst="rect">
            <a:avLst/>
          </a:prstGeom>
          <a:noFill/>
        </p:spPr>
      </p:pic>
      <p:sp>
        <p:nvSpPr>
          <p:cNvPr id="10" name="Прямоугольник 9"/>
          <p:cNvSpPr/>
          <p:nvPr/>
        </p:nvSpPr>
        <p:spPr>
          <a:xfrm>
            <a:off x="8028384" y="4869160"/>
            <a:ext cx="558166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000" b="1" dirty="0" smtClean="0">
                <a:solidFill>
                  <a:srgbClr val="00CC00"/>
                </a:solidFill>
              </a:rPr>
              <a:t>%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002060"/>
                </a:solidFill>
              </a:rPr>
              <a:t>Каков смысловой контент психологии в профилактике деструктивных проявлений среди молодежи?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В чем смысл и назначение этой лекции?</a:t>
            </a:r>
          </a:p>
          <a:p>
            <a:pPr>
              <a:buNone/>
            </a:pP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404664"/>
          <a:ext cx="8064896" cy="59766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476672"/>
          <a:ext cx="8136904" cy="48965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 txBox="1">
            <a:spLocks/>
          </p:cNvSpPr>
          <p:nvPr/>
        </p:nvSpPr>
        <p:spPr>
          <a:xfrm>
            <a:off x="457200" y="254000"/>
            <a:ext cx="8507413" cy="1143000"/>
          </a:xfrm>
          <a:prstGeom prst="rect">
            <a:avLst/>
          </a:prstGeom>
        </p:spPr>
        <p:txBody>
          <a:bodyPr/>
          <a:lstStyle/>
          <a:p>
            <a:pPr marL="54864" algn="ctr" fontAlgn="auto">
              <a:spcAft>
                <a:spcPts val="0"/>
              </a:spcAft>
              <a:defRPr/>
            </a:pPr>
            <a:r>
              <a:rPr lang="ru-RU" sz="2800" b="1" dirty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факторы риска нарушения психологического здоровья </a:t>
            </a:r>
            <a:r>
              <a:rPr lang="ru-RU" sz="2800" b="1" dirty="0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обучающихся и </a:t>
            </a:r>
            <a:r>
              <a:rPr lang="ru-RU" sz="2800" b="1" dirty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формирования </a:t>
            </a:r>
            <a:r>
              <a:rPr lang="ru-RU" sz="2800" b="1" dirty="0" smtClean="0">
                <a:solidFill>
                  <a:srgbClr val="990000"/>
                </a:solidFill>
                <a:latin typeface="+mj-lt"/>
                <a:ea typeface="+mj-ea"/>
                <a:cs typeface="+mj-cs"/>
              </a:rPr>
              <a:t>ОФП</a:t>
            </a:r>
            <a:endParaRPr lang="ru-RU" sz="2800" b="1" dirty="0">
              <a:solidFill>
                <a:srgbClr val="990000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Содержимое 2"/>
          <p:cNvSpPr txBox="1">
            <a:spLocks/>
          </p:cNvSpPr>
          <p:nvPr/>
        </p:nvSpPr>
        <p:spPr>
          <a:xfrm>
            <a:off x="457200" y="1447800"/>
            <a:ext cx="7786688" cy="4525963"/>
          </a:xfrm>
          <a:prstGeom prst="rect">
            <a:avLst/>
          </a:prstGeom>
        </p:spPr>
        <p:txBody>
          <a:bodyPr/>
          <a:lstStyle/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Интрапсихические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(негативная </a:t>
            </a:r>
            <a:r>
              <a:rPr lang="ru-RU" sz="2400" dirty="0" err="1">
                <a:solidFill>
                  <a:srgbClr val="000066"/>
                </a:solidFill>
                <a:latin typeface="+mn-lt"/>
              </a:rPr>
              <a:t>Я-концепция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, деструктивный </a:t>
            </a:r>
            <a:r>
              <a:rPr lang="ru-RU" sz="2400" dirty="0" err="1">
                <a:solidFill>
                  <a:srgbClr val="000066"/>
                </a:solidFill>
                <a:latin typeface="+mn-lt"/>
              </a:rPr>
              <a:t>внутриличностный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конфликт и др.)</a:t>
            </a:r>
          </a:p>
          <a:p>
            <a:pPr marL="292100" indent="-292100">
              <a:buClr>
                <a:schemeClr val="accent1"/>
              </a:buClr>
              <a:buSzPct val="70000"/>
              <a:defRPr/>
            </a:pPr>
            <a:endParaRPr lang="ru-RU" sz="2400" dirty="0">
              <a:solidFill>
                <a:srgbClr val="000066"/>
              </a:solidFill>
              <a:latin typeface="+mn-lt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r>
              <a:rPr lang="ru-RU" sz="2400" b="1" dirty="0" err="1">
                <a:solidFill>
                  <a:schemeClr val="accent6">
                    <a:lumMod val="50000"/>
                  </a:schemeClr>
                </a:solidFill>
                <a:latin typeface="+mn-lt"/>
              </a:rPr>
              <a:t>Экстрапсихические</a:t>
            </a:r>
            <a:r>
              <a:rPr lang="ru-RU" sz="2400" b="1" dirty="0">
                <a:solidFill>
                  <a:srgbClr val="000066"/>
                </a:solidFill>
                <a:latin typeface="+mn-lt"/>
              </a:rPr>
              <a:t> 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(тревожность, неоправданные ожидания значимых людей,  трудности в общении)</a:t>
            </a:r>
          </a:p>
          <a:p>
            <a:pPr marL="292100" indent="-292100">
              <a:buClr>
                <a:schemeClr val="accent1"/>
              </a:buClr>
              <a:buSzPct val="70000"/>
              <a:defRPr/>
            </a:pPr>
            <a:endParaRPr lang="ru-RU" sz="2400" dirty="0">
              <a:solidFill>
                <a:srgbClr val="000066"/>
              </a:solidFill>
              <a:latin typeface="+mn-lt"/>
            </a:endParaRPr>
          </a:p>
          <a:p>
            <a:pPr marL="292100" indent="-292100">
              <a:buClr>
                <a:schemeClr val="accent1"/>
              </a:buClr>
              <a:buSzPct val="70000"/>
              <a:defRPr/>
            </a:pPr>
            <a:r>
              <a:rPr lang="ru-RU" sz="2400" b="1" dirty="0">
                <a:solidFill>
                  <a:srgbClr val="000066"/>
                </a:solidFill>
                <a:latin typeface="+mn-lt"/>
              </a:rPr>
              <a:t>     </a:t>
            </a:r>
            <a:r>
              <a:rPr lang="ru-RU" sz="2400" b="1" dirty="0">
                <a:solidFill>
                  <a:schemeClr val="accent6">
                    <a:lumMod val="50000"/>
                  </a:schemeClr>
                </a:solidFill>
                <a:latin typeface="+mn-lt"/>
              </a:rPr>
              <a:t>Средовые:</a:t>
            </a: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r>
              <a:rPr lang="ru-RU" sz="2400" dirty="0">
                <a:solidFill>
                  <a:srgbClr val="000066"/>
                </a:solidFill>
                <a:latin typeface="+mn-lt"/>
              </a:rPr>
              <a:t>- </a:t>
            </a:r>
            <a:r>
              <a:rPr lang="ru-RU" sz="2400" b="1" dirty="0" err="1">
                <a:solidFill>
                  <a:srgbClr val="000066"/>
                </a:solidFill>
                <a:latin typeface="+mn-lt"/>
              </a:rPr>
              <a:t>микроуровень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(деструктивный семейный конфликт, излишняя критичность и нетерпимость, неадекватные ожидания со </a:t>
            </a:r>
            <a:r>
              <a:rPr lang="ru-RU" sz="2400" dirty="0" err="1">
                <a:solidFill>
                  <a:srgbClr val="000066"/>
                </a:solidFill>
                <a:latin typeface="+mn-lt"/>
              </a:rPr>
              <a:t>сторонызначимых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людей</a:t>
            </a:r>
          </a:p>
          <a:p>
            <a:pPr marL="292100" indent="-292100">
              <a:buClr>
                <a:schemeClr val="accent1"/>
              </a:buClr>
              <a:buSzPct val="70000"/>
              <a:defRPr/>
            </a:pPr>
            <a:endParaRPr lang="ru-RU" sz="2400" dirty="0">
              <a:solidFill>
                <a:srgbClr val="000066"/>
              </a:solidFill>
              <a:latin typeface="+mn-lt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r>
              <a:rPr lang="ru-RU" sz="2400" dirty="0">
                <a:solidFill>
                  <a:srgbClr val="000066"/>
                </a:solidFill>
                <a:latin typeface="+mn-lt"/>
              </a:rPr>
              <a:t>-</a:t>
            </a:r>
            <a:r>
              <a:rPr lang="ru-RU" sz="2400" b="1" dirty="0" err="1">
                <a:solidFill>
                  <a:srgbClr val="000066"/>
                </a:solidFill>
                <a:latin typeface="+mn-lt"/>
              </a:rPr>
              <a:t>макроуровень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(</a:t>
            </a:r>
            <a:r>
              <a:rPr lang="ru-RU" sz="2400" dirty="0" err="1">
                <a:solidFill>
                  <a:srgbClr val="000066"/>
                </a:solidFill>
                <a:latin typeface="+mn-lt"/>
              </a:rPr>
              <a:t>шизофренизация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 - рассогласованность между требованиями, правила и демонстрируемым поведением, </a:t>
            </a:r>
            <a:r>
              <a:rPr lang="ru-RU" sz="2400" dirty="0" err="1">
                <a:solidFill>
                  <a:srgbClr val="000066"/>
                </a:solidFill>
                <a:latin typeface="+mn-lt"/>
              </a:rPr>
              <a:t>псевдокультура</a:t>
            </a:r>
            <a:r>
              <a:rPr lang="ru-RU" sz="2400" dirty="0">
                <a:solidFill>
                  <a:srgbClr val="000066"/>
                </a:solidFill>
                <a:latin typeface="+mn-lt"/>
              </a:rPr>
              <a:t>)</a:t>
            </a: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endParaRPr lang="ru-RU" sz="2400" dirty="0">
              <a:solidFill>
                <a:srgbClr val="000066"/>
              </a:solidFill>
              <a:latin typeface="+mn-lt"/>
            </a:endParaRPr>
          </a:p>
          <a:p>
            <a:pPr marL="292100" indent="-292100">
              <a:buClr>
                <a:schemeClr val="accent1"/>
              </a:buClr>
              <a:buSzPct val="70000"/>
              <a:buFont typeface="Wingdings 2" pitchFamily="18" charset="2"/>
              <a:buChar char=""/>
              <a:defRPr/>
            </a:pPr>
            <a:endParaRPr lang="ru-RU" sz="2800" dirty="0">
              <a:solidFill>
                <a:srgbClr val="000066"/>
              </a:solidFill>
              <a:latin typeface="+mn-lt"/>
            </a:endParaRP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1143000"/>
          </a:xfrm>
        </p:spPr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Особо значимые факторы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5544616"/>
          </a:xfrm>
        </p:spPr>
        <p:txBody>
          <a:bodyPr>
            <a:normAutofit fontScale="400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>
                <a:solidFill>
                  <a:srgbClr val="002060"/>
                </a:solidFill>
              </a:rPr>
              <a:t>1</a:t>
            </a:r>
            <a:r>
              <a:rPr lang="ru-RU" sz="4000" dirty="0">
                <a:solidFill>
                  <a:srgbClr val="002060"/>
                </a:solidFill>
              </a:rPr>
              <a:t>. Обострение социальной напряженности в молодежной среде (характеризуется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комплексом социальных проблем, включающим в себя проблемы уровня и качества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образования, «выживания» на рынке труда, социального неравенства, снижения </a:t>
            </a:r>
            <a:r>
              <a:rPr lang="ru-RU" sz="4000" dirty="0" smtClean="0">
                <a:solidFill>
                  <a:srgbClr val="002060"/>
                </a:solidFill>
              </a:rPr>
              <a:t>авторитета правоохранительных </a:t>
            </a:r>
            <a:r>
              <a:rPr lang="ru-RU" sz="4000" dirty="0">
                <a:solidFill>
                  <a:srgbClr val="002060"/>
                </a:solidFill>
              </a:rPr>
              <a:t>органов и т.д</a:t>
            </a:r>
            <a:r>
              <a:rPr lang="ru-RU" sz="4000" dirty="0" smtClean="0">
                <a:solidFill>
                  <a:srgbClr val="002060"/>
                </a:solidFill>
              </a:rPr>
              <a:t>.)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2. Криминализация ряда сфер общественной жизни (в молодежной среде это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выражается в широком вовлечении молодых людей в криминальные сферы бизнеса и т.п</a:t>
            </a:r>
            <a:r>
              <a:rPr lang="ru-RU" sz="4000" dirty="0" smtClean="0">
                <a:solidFill>
                  <a:srgbClr val="002060"/>
                </a:solidFill>
              </a:rPr>
              <a:t>.)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3. Изменение ценностных ориентаций (значительную опасность представляют в том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числе зарубежные организации, в том числе – религиозные организации деструктивного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характера, насаждающие религиозный фанатизм и экстремизм, отрицание норм 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конституционных обязанностей, а также чуждые российскому обществу ценности</a:t>
            </a:r>
            <a:r>
              <a:rPr lang="ru-RU" sz="4000" dirty="0" smtClean="0">
                <a:solidFill>
                  <a:srgbClr val="002060"/>
                </a:solidFill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4. Проявление т.н. «исламского радикализма» (пропаганда среди молодых мусульман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России идей религиозного экстремизма, организация выезда молодых мусульман на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обучение в страны исламского мира, где осуществляется вербовочная работа со стороны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4000" dirty="0">
                <a:solidFill>
                  <a:srgbClr val="002060"/>
                </a:solidFill>
              </a:rPr>
              <a:t>представителей международных экстремистских и террористических организаций</a:t>
            </a:r>
            <a:r>
              <a:rPr lang="ru-RU" sz="4000" dirty="0" smtClean="0">
                <a:solidFill>
                  <a:srgbClr val="002060"/>
                </a:solidFill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4000" dirty="0">
              <a:solidFill>
                <a:srgbClr val="002060"/>
              </a:solidFill>
            </a:endParaRPr>
          </a:p>
          <a:p>
            <a:pPr marL="0" indent="0">
              <a:buNone/>
            </a:pPr>
            <a:endParaRPr lang="ru-RU" sz="4000" dirty="0"/>
          </a:p>
        </p:txBody>
      </p:sp>
    </p:spTree>
    <p:extLst>
      <p:ext uri="{BB962C8B-B14F-4D97-AF65-F5344CB8AC3E}">
        <p14:creationId xmlns="" xmlns:p14="http://schemas.microsoft.com/office/powerpoint/2010/main" val="209644010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>
                <a:solidFill>
                  <a:srgbClr val="002060"/>
                </a:solidFill>
              </a:rPr>
              <a:t>Особо значимые факторы</a:t>
            </a:r>
            <a:endParaRPr lang="ru-RU" sz="3600" dirty="0">
              <a:solidFill>
                <a:srgbClr val="00206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1556792"/>
            <a:ext cx="8229600" cy="4525963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dirty="0" smtClean="0"/>
              <a:t>5</a:t>
            </a:r>
            <a:r>
              <a:rPr lang="ru-RU" dirty="0"/>
              <a:t>. </a:t>
            </a:r>
            <a:r>
              <a:rPr lang="ru-RU" sz="3400" dirty="0">
                <a:solidFill>
                  <a:srgbClr val="002060"/>
                </a:solidFill>
              </a:rPr>
              <a:t>Рост национализма и сепаратизма (активная деятельность молодежных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националистических группировок и движений, которые используются отдельными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общественно-политическими силами для реализации своих целей</a:t>
            </a:r>
            <a:r>
              <a:rPr lang="ru-RU" sz="3400" dirty="0" smtClean="0">
                <a:solidFill>
                  <a:srgbClr val="002060"/>
                </a:solidFill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6. Наличие незаконного оборота средств совершения экстремистских акций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(некоторые молодежные экстремистские организации в противоправных целях занимаются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изготовлением и хранением взрывных устройств, обучают обращению с огнестрельным 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холодным оружием и т. п</a:t>
            </a:r>
            <a:r>
              <a:rPr lang="ru-RU" sz="3400" dirty="0" smtClean="0">
                <a:solidFill>
                  <a:srgbClr val="002060"/>
                </a:solidFill>
              </a:rPr>
              <a:t>.)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7. Использование в деструктивных целях психологического фактора (агрессия,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свойственная молодежной психологии, активно используется опытными лидерами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экстремистских организаций для осуществления акций экстремистской направленности</a:t>
            </a:r>
            <a:r>
              <a:rPr lang="ru-RU" sz="3400" dirty="0" smtClean="0">
                <a:solidFill>
                  <a:srgbClr val="002060"/>
                </a:solidFill>
              </a:rPr>
              <a:t>)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endParaRPr lang="ru-RU" sz="3400" dirty="0">
              <a:solidFill>
                <a:srgbClr val="002060"/>
              </a:solidFill>
            </a:endParaRP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8. Использование информационно-телекоммуникационной сети Интернет в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противоправных целях (обеспечивает радикальным общественным организациям доступ к</a:t>
            </a:r>
          </a:p>
          <a:p>
            <a:pPr marL="0" indent="0" algn="just">
              <a:lnSpc>
                <a:spcPct val="120000"/>
              </a:lnSpc>
              <a:spcBef>
                <a:spcPts val="0"/>
              </a:spcBef>
              <a:buNone/>
            </a:pPr>
            <a:r>
              <a:rPr lang="ru-RU" sz="3400" dirty="0">
                <a:solidFill>
                  <a:srgbClr val="002060"/>
                </a:solidFill>
              </a:rPr>
              <a:t>широкой аудитории и пропаганде своей деятельности, возможность размещения </a:t>
            </a:r>
            <a:r>
              <a:rPr lang="ru-RU" sz="3400" dirty="0" smtClean="0">
                <a:solidFill>
                  <a:srgbClr val="002060"/>
                </a:solidFill>
              </a:rPr>
              <a:t>подробной информации </a:t>
            </a:r>
            <a:r>
              <a:rPr lang="ru-RU" sz="3400" dirty="0">
                <a:solidFill>
                  <a:srgbClr val="002060"/>
                </a:solidFill>
              </a:rPr>
              <a:t>о своих целях и задачах, времени и месте встреч, планируемых акциях). </a:t>
            </a:r>
          </a:p>
        </p:txBody>
      </p:sp>
    </p:spTree>
    <p:extLst>
      <p:ext uri="{BB962C8B-B14F-4D97-AF65-F5344CB8AC3E}">
        <p14:creationId xmlns="" xmlns:p14="http://schemas.microsoft.com/office/powerpoint/2010/main" val="13055422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550" y="44450"/>
            <a:ext cx="7543800" cy="1449388"/>
          </a:xfrm>
        </p:spPr>
        <p:txBody>
          <a:bodyPr rtlCol="0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ru-RU" sz="3600" b="1" dirty="0" smtClean="0">
                <a:solidFill>
                  <a:srgbClr val="FF0000"/>
                </a:solidFill>
                <a:latin typeface="+mn-lt"/>
              </a:rPr>
              <a:t>Причины появления форм отклоняющегося поведения: </a:t>
            </a:r>
            <a:endParaRPr lang="ru-RU" sz="3600" b="1" dirty="0">
              <a:solidFill>
                <a:srgbClr val="FF0000"/>
              </a:solidFill>
              <a:latin typeface="+mn-lt"/>
            </a:endParaRPr>
          </a:p>
        </p:txBody>
      </p:sp>
      <p:sp>
        <p:nvSpPr>
          <p:cNvPr id="27651" name="Содержимое 2"/>
          <p:cNvSpPr>
            <a:spLocks noGrp="1"/>
          </p:cNvSpPr>
          <p:nvPr>
            <p:ph idx="1"/>
          </p:nvPr>
        </p:nvSpPr>
        <p:spPr>
          <a:xfrm>
            <a:off x="539750" y="1773238"/>
            <a:ext cx="8047038" cy="4530725"/>
          </a:xfrm>
        </p:spPr>
        <p:txBody>
          <a:bodyPr/>
          <a:lstStyle/>
          <a:p>
            <a:pPr eaLnBrk="1" hangingPunct="1">
              <a:buFont typeface="Wingdings" pitchFamily="2" charset="2"/>
              <a:buNone/>
            </a:pPr>
            <a:r>
              <a:rPr lang="ru-RU" sz="2600" b="1" i="1" smtClean="0">
                <a:solidFill>
                  <a:srgbClr val="000066"/>
                </a:solidFill>
              </a:rPr>
              <a:t>Если реальная жизнь </a:t>
            </a:r>
            <a:r>
              <a:rPr lang="ru-RU" sz="2600" smtClean="0">
                <a:solidFill>
                  <a:srgbClr val="000066"/>
                </a:solidFill>
              </a:rPr>
              <a:t>-</a:t>
            </a:r>
          </a:p>
          <a:p>
            <a:pPr eaLnBrk="1" hangingPunct="1"/>
            <a:r>
              <a:rPr lang="ru-RU" sz="2600" b="1" smtClean="0">
                <a:solidFill>
                  <a:srgbClr val="000066"/>
                </a:solidFill>
              </a:rPr>
              <a:t>не соответствует ожиданиям человека, </a:t>
            </a:r>
          </a:p>
          <a:p>
            <a:pPr eaLnBrk="1" hangingPunct="1"/>
            <a:r>
              <a:rPr lang="ru-RU" sz="2600" b="1" smtClean="0">
                <a:solidFill>
                  <a:srgbClr val="000066"/>
                </a:solidFill>
              </a:rPr>
              <a:t>не удовлетворяет его актуальных потребностей </a:t>
            </a:r>
          </a:p>
          <a:p>
            <a:pPr eaLnBrk="1" hangingPunct="1"/>
            <a:r>
              <a:rPr lang="ru-RU" sz="2600" b="1" smtClean="0">
                <a:solidFill>
                  <a:srgbClr val="000066"/>
                </a:solidFill>
              </a:rPr>
              <a:t>создает угрозу безопасности и значимым интересам</a:t>
            </a:r>
            <a:r>
              <a:rPr lang="ru-RU" sz="2600" smtClean="0">
                <a:solidFill>
                  <a:srgbClr val="000066"/>
                </a:solidFill>
              </a:rPr>
              <a:t>,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b="1" i="1" smtClean="0">
                <a:solidFill>
                  <a:srgbClr val="000066"/>
                </a:solidFill>
              </a:rPr>
              <a:t>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b="1" i="1" smtClean="0">
                <a:solidFill>
                  <a:srgbClr val="000066"/>
                </a:solidFill>
              </a:rPr>
              <a:t>То возникают</a:t>
            </a:r>
            <a:r>
              <a:rPr lang="ru-RU" sz="2600" smtClean="0">
                <a:solidFill>
                  <a:srgbClr val="000066"/>
                </a:solidFill>
              </a:rPr>
              <a:t>: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000066"/>
                </a:solidFill>
              </a:rPr>
              <a:t>Стресс, Тревога, Страх, Дезадаптация </a:t>
            </a:r>
          </a:p>
          <a:p>
            <a:pPr eaLnBrk="1" hangingPunct="1">
              <a:buFont typeface="Wingdings" pitchFamily="2" charset="2"/>
              <a:buNone/>
            </a:pPr>
            <a:r>
              <a:rPr lang="ru-RU" sz="2600" b="1" smtClean="0">
                <a:solidFill>
                  <a:srgbClr val="FF0000"/>
                </a:solidFill>
              </a:rPr>
              <a:t>и поиск стратегии адаптации</a:t>
            </a:r>
            <a:r>
              <a:rPr lang="ru-RU" sz="2600" b="1" smtClean="0">
                <a:solidFill>
                  <a:srgbClr val="000066"/>
                </a:solidFill>
              </a:rPr>
              <a:t>, </a:t>
            </a:r>
            <a:r>
              <a:rPr lang="ru-RU" sz="1900" b="1" smtClean="0">
                <a:solidFill>
                  <a:srgbClr val="000066"/>
                </a:solidFill>
              </a:rPr>
              <a:t>в том числе бегство в опьянение, болезнь и другие формы саморазрушения</a:t>
            </a:r>
            <a:endParaRPr lang="ru-RU" sz="2600" b="1" smtClean="0">
              <a:solidFill>
                <a:srgbClr val="000066"/>
              </a:solidFill>
            </a:endParaRPr>
          </a:p>
          <a:p>
            <a:pPr eaLnBrk="1" hangingPunct="1"/>
            <a:endParaRPr lang="ru-RU" sz="280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ризнаки </a:t>
            </a:r>
            <a:r>
              <a:rPr lang="ru-RU" sz="2800" b="1" dirty="0">
                <a:solidFill>
                  <a:srgbClr val="002060"/>
                </a:solidFill>
              </a:rPr>
              <a:t>ведения деструктивного психологического воздействия на ребенка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514350" indent="-514350" algn="just">
              <a:buAutoNum type="arabicPeriod"/>
            </a:pPr>
            <a:r>
              <a:rPr lang="ru-RU" dirty="0" smtClean="0">
                <a:solidFill>
                  <a:srgbClr val="002060"/>
                </a:solidFill>
              </a:rPr>
              <a:t>Внезапное </a:t>
            </a:r>
            <a:r>
              <a:rPr lang="ru-RU" dirty="0">
                <a:solidFill>
                  <a:srgbClr val="002060"/>
                </a:solidFill>
              </a:rPr>
              <a:t>изменение лексики, не связанное с получаемыми новыми знаниями в ходе образовательного процесса. Резкое увеличение числа разговоров на политические и социальные темы, в ходе которых высказываются крайние суждения и проявляются 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признаки нетерпимости. Устойчиво произносятся ранее не употреблявшиеся ими слова, которые не характерны для конкретной </a:t>
            </a:r>
            <a:r>
              <a:rPr lang="ru-RU" dirty="0" err="1">
                <a:solidFill>
                  <a:srgbClr val="002060"/>
                </a:solidFill>
              </a:rPr>
              <a:t>микросоциальной</a:t>
            </a:r>
            <a:r>
              <a:rPr lang="ru-RU" dirty="0">
                <a:solidFill>
                  <a:srgbClr val="002060"/>
                </a:solidFill>
              </a:rPr>
              <a:t> группы или семьи и обозначают, в том числе: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иерархию в религиозной или военизированной структуре (эмир, эмират, джихад, моджахед, учитель, старейшина, гуру и т.п.);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>
                <a:solidFill>
                  <a:srgbClr val="002060"/>
                </a:solidFill>
              </a:rPr>
              <a:t>—</a:t>
            </a:r>
            <a:r>
              <a:rPr lang="ru-RU" dirty="0" smtClean="0">
                <a:solidFill>
                  <a:srgbClr val="002060"/>
                </a:solidFill>
              </a:rPr>
              <a:t> новые </a:t>
            </a:r>
            <a:r>
              <a:rPr lang="ru-RU" dirty="0">
                <a:solidFill>
                  <a:srgbClr val="002060"/>
                </a:solidFill>
              </a:rPr>
              <a:t>социальные обязательства (</a:t>
            </a:r>
            <a:r>
              <a:rPr lang="ru-RU" dirty="0" err="1">
                <a:solidFill>
                  <a:srgbClr val="002060"/>
                </a:solidFill>
              </a:rPr>
              <a:t>иншалла</a:t>
            </a:r>
            <a:r>
              <a:rPr lang="ru-RU" dirty="0">
                <a:solidFill>
                  <a:srgbClr val="002060"/>
                </a:solidFill>
              </a:rPr>
              <a:t> (клянусь), «хлебом клянусь», упоминание названий </a:t>
            </a:r>
            <a:r>
              <a:rPr lang="ru-RU" dirty="0" err="1">
                <a:solidFill>
                  <a:srgbClr val="002060"/>
                </a:solidFill>
              </a:rPr>
              <a:t>джамаатов</a:t>
            </a:r>
            <a:r>
              <a:rPr lang="ru-RU" dirty="0">
                <a:solidFill>
                  <a:srgbClr val="002060"/>
                </a:solidFill>
              </a:rPr>
              <a:t>, к которым принадлежит человек);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произнесение цитат из религиозных текстов, текстов из выступлений политических лидеров, деятельность которых направлена на насильственное изменение конституционного строя, или ссылки на них</a:t>
            </a:r>
          </a:p>
        </p:txBody>
      </p:sp>
    </p:spTree>
    <p:extLst>
      <p:ext uri="{BB962C8B-B14F-4D97-AF65-F5344CB8AC3E}">
        <p14:creationId xmlns="" xmlns:p14="http://schemas.microsoft.com/office/powerpoint/2010/main" val="409917476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ризнаки </a:t>
            </a:r>
            <a:r>
              <a:rPr lang="ru-RU" sz="2800" b="1" dirty="0">
                <a:solidFill>
                  <a:srgbClr val="002060"/>
                </a:solidFill>
              </a:rPr>
              <a:t>ведения деструктивного психологического воздействия на ребенка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141168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2</a:t>
            </a:r>
            <a:r>
              <a:rPr lang="ru-RU" dirty="0">
                <a:solidFill>
                  <a:srgbClr val="002060"/>
                </a:solidFill>
              </a:rPr>
              <a:t>. Резкое изменение в поведении, появление ранее не характерных для конкретного человека характеристик: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общительный молодой человек становится замкнутым, настороженным; — раздражение в случае расспросов о его состоянии;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симптоматика устойчивого страха, подозрительности;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возможен и диаметрально противоположный вариант – человек становится уверенным, даже самоуверенным и высокомерным, получая поддержку в новой социальной группе;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внезапная интенсивная увлеченность силовыми видами спорта, восточными единоборствами, рукопашным боем или боями без правил, стрельбой, владение холодным оружием;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изменяется отношение к женщине (поддерживаются и одобряются разговоры о неполноценности женщин, их невысоких умственных способностях и личных качествах; отношение к женщине становится высокомерным, как к «низшему существу»);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резкое и внезапное изменение пищевого рациона (например, отказ от блюд из свинины, обилие растительной пищи и травяных приправ); — повышенное увлечение вредными привычками, прогрессирует ненормативная жаргонная лексика;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частая смена сим-карт. </a:t>
            </a:r>
          </a:p>
        </p:txBody>
      </p:sp>
    </p:spTree>
    <p:extLst>
      <p:ext uri="{BB962C8B-B14F-4D97-AF65-F5344CB8AC3E}">
        <p14:creationId xmlns="" xmlns:p14="http://schemas.microsoft.com/office/powerpoint/2010/main" val="18568443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ризнаки </a:t>
            </a:r>
            <a:r>
              <a:rPr lang="ru-RU" sz="2800" b="1" dirty="0">
                <a:solidFill>
                  <a:srgbClr val="002060"/>
                </a:solidFill>
              </a:rPr>
              <a:t>ведения деструктивного психологического воздействия на ребенка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 smtClean="0">
                <a:solidFill>
                  <a:srgbClr val="002060"/>
                </a:solidFill>
              </a:rPr>
              <a:t>3</a:t>
            </a:r>
            <a:r>
              <a:rPr lang="ru-RU" dirty="0">
                <a:solidFill>
                  <a:srgbClr val="002060"/>
                </a:solidFill>
              </a:rPr>
              <a:t>. Подросток проводит много времени за компьютером или самообразованием </a:t>
            </a:r>
            <a:r>
              <a:rPr lang="ru-RU" dirty="0" smtClean="0">
                <a:solidFill>
                  <a:srgbClr val="002060"/>
                </a:solidFill>
              </a:rPr>
              <a:t>по </a:t>
            </a:r>
            <a:r>
              <a:rPr lang="ru-RU" sz="3300" dirty="0">
                <a:solidFill>
                  <a:srgbClr val="002060"/>
                </a:solidFill>
              </a:rPr>
              <a:t>вопросам, не относящимся к школьному обучению, художественной литературе, фильмам, компьютерным играм: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наличие большого числа сохраненных ссылок, картинок, фото, видеороликов, иных форматов файлов с текстами или изображениями экстремистского или социально-экстремального содержания;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удаление истории посещения сайтов и иных файлов, содержащих данные о работе в сети, практически после каждого выхода в сеть Интернет;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внезапная, без видимых причин увлеченность религиозными, эзотерическими материалами (видеоролики, тексты, специализированные электронные ресурсы), в разговоре – ссылки на новые авторитеты в этой области или ссылки на содержание видеороликов, текстов, сайтов;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увлеченность специальными компьютерными играми, в которых разыгрываются смешанные (онлайн и офлайн) сценарии, основанные на пропаганде религиозного, расового, этнического, политического противостояния, включающие прямые насильственные действия в реальной жизни и требующие фото-, видеоотчета в онлайн режиме;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изменение имени, требования называть подростка другим именем; </a:t>
            </a:r>
          </a:p>
          <a:p>
            <a:pPr marL="0" indent="0" algn="just">
              <a:buNone/>
            </a:pPr>
            <a:r>
              <a:rPr lang="ru-RU" sz="3300" dirty="0">
                <a:solidFill>
                  <a:srgbClr val="002060"/>
                </a:solidFill>
              </a:rPr>
              <a:t>— псевдонимы в интернете, пароли и т.п. носят крайне экстремистский характер.</a:t>
            </a:r>
          </a:p>
        </p:txBody>
      </p:sp>
    </p:spTree>
    <p:extLst>
      <p:ext uri="{BB962C8B-B14F-4D97-AF65-F5344CB8AC3E}">
        <p14:creationId xmlns="" xmlns:p14="http://schemas.microsoft.com/office/powerpoint/2010/main" val="2755905078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ризнаки </a:t>
            </a:r>
            <a:r>
              <a:rPr lang="ru-RU" sz="2800" b="1" dirty="0">
                <a:solidFill>
                  <a:srgbClr val="002060"/>
                </a:solidFill>
              </a:rPr>
              <a:t>ведения деструктивного психологического воздействия на ребенка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257800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dirty="0"/>
              <a:t>4. </a:t>
            </a:r>
            <a:r>
              <a:rPr lang="ru-RU" sz="3600" dirty="0">
                <a:solidFill>
                  <a:srgbClr val="002060"/>
                </a:solidFill>
              </a:rPr>
              <a:t>Резко изменяются стиль одежды и внешний вид, соответствуя правилам определенной субкультуры: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3600" dirty="0">
                <a:solidFill>
                  <a:srgbClr val="002060"/>
                </a:solidFill>
              </a:rPr>
              <a:t>— девушка начинает носить </a:t>
            </a:r>
            <a:r>
              <a:rPr lang="ru-RU" sz="3600" dirty="0" err="1">
                <a:solidFill>
                  <a:srgbClr val="002060"/>
                </a:solidFill>
              </a:rPr>
              <a:t>хиджаб</a:t>
            </a:r>
            <a:r>
              <a:rPr lang="ru-RU" sz="3600" dirty="0">
                <a:solidFill>
                  <a:srgbClr val="002060"/>
                </a:solidFill>
              </a:rPr>
              <a:t>; из гардероба исчезаю «вызывающие» элементы одежды (декольтированные блузы, короткие юбки, чрезмерно яркая и пестрая одежда); изменяется прическа (голова в общественном месте всегда покрыта платком); из обихода исчезают духи и косметика;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— </a:t>
            </a:r>
            <a:r>
              <a:rPr lang="ru-RU" sz="3600" dirty="0">
                <a:solidFill>
                  <a:srgbClr val="002060"/>
                </a:solidFill>
              </a:rPr>
              <a:t>юноша перестает носить галстук; цвета одежды «темнеют» и становятся однородными; появляются специализированные четки; отращивается характерная бородка;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— </a:t>
            </a:r>
            <a:r>
              <a:rPr lang="ru-RU" sz="3600" dirty="0">
                <a:solidFill>
                  <a:srgbClr val="002060"/>
                </a:solidFill>
              </a:rPr>
              <a:t>появляются татуировки (элементы одежды) на арабском языке, чаще всего цитаты из исламских религиозных текстов, или – языческие руны (татуировки на японском или китайском языках в современной культуре воспринимаются скорее как интересные картинки, придавая владельцу стиль и элемент загадочности); </a:t>
            </a:r>
            <a:endParaRPr lang="ru-RU" sz="36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3600" dirty="0" smtClean="0">
                <a:solidFill>
                  <a:srgbClr val="002060"/>
                </a:solidFill>
              </a:rPr>
              <a:t>— </a:t>
            </a:r>
            <a:r>
              <a:rPr lang="ru-RU" sz="3600" dirty="0">
                <a:solidFill>
                  <a:srgbClr val="002060"/>
                </a:solidFill>
              </a:rPr>
              <a:t>в гардеробе появляются одежда с нацистской символикой, стилизованные ботинки, предметы-атрибуты (например, значки с нацистской символикой); наносятся татуировки с нацистской символикой или цитатами из соответствующих источников; стрижка очень короткая или голова обривается. </a:t>
            </a:r>
          </a:p>
        </p:txBody>
      </p:sp>
    </p:spTree>
    <p:extLst>
      <p:ext uri="{BB962C8B-B14F-4D97-AF65-F5344CB8AC3E}">
        <p14:creationId xmlns="" xmlns:p14="http://schemas.microsoft.com/office/powerpoint/2010/main" val="11578248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b="7041"/>
          <a:stretch/>
        </p:blipFill>
        <p:spPr>
          <a:xfrm>
            <a:off x="0" y="0"/>
            <a:ext cx="9144000" cy="637516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07415025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</a:rPr>
              <a:t>П</a:t>
            </a:r>
            <a:r>
              <a:rPr lang="ru-RU" sz="2800" b="1" dirty="0" smtClean="0">
                <a:solidFill>
                  <a:srgbClr val="002060"/>
                </a:solidFill>
              </a:rPr>
              <a:t>ризнаки </a:t>
            </a:r>
            <a:r>
              <a:rPr lang="ru-RU" sz="2800" b="1" dirty="0">
                <a:solidFill>
                  <a:srgbClr val="002060"/>
                </a:solidFill>
              </a:rPr>
              <a:t>ведения деструктивного психологического воздействия на ребенка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2578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5. </a:t>
            </a:r>
            <a:r>
              <a:rPr lang="ru-RU" sz="2000" dirty="0">
                <a:solidFill>
                  <a:srgbClr val="002060"/>
                </a:solidFill>
              </a:rPr>
              <a:t>Появление новых знакомых и (или) приятелей с неочевидной социальной идентификацией: </a:t>
            </a:r>
            <a:endParaRPr lang="ru-RU" sz="2000" dirty="0" smtClean="0">
              <a:solidFill>
                <a:srgbClr val="002060"/>
              </a:solidFill>
            </a:endParaRPr>
          </a:p>
          <a:p>
            <a:pPr marL="0" indent="0" algn="just">
              <a:buNone/>
            </a:pPr>
            <a:r>
              <a:rPr lang="ru-RU" sz="2000" dirty="0" smtClean="0">
                <a:solidFill>
                  <a:srgbClr val="002060"/>
                </a:solidFill>
              </a:rPr>
              <a:t>— </a:t>
            </a:r>
            <a:r>
              <a:rPr lang="ru-RU" sz="2000" dirty="0">
                <a:solidFill>
                  <a:srgbClr val="002060"/>
                </a:solidFill>
              </a:rPr>
              <a:t>новые знакомые не принадлежат к одноклассникам;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— по возрасту значительно старше;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— явное несовпадение круга интересов и круга знакомых;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— новые знакомые не сообщают сведений о своей предыдущей жизни или умышленно искажают их; </a:t>
            </a:r>
          </a:p>
          <a:p>
            <a:pPr marL="0" indent="0" algn="just">
              <a:buNone/>
            </a:pPr>
            <a:r>
              <a:rPr lang="ru-RU" sz="2000" dirty="0">
                <a:solidFill>
                  <a:srgbClr val="002060"/>
                </a:solidFill>
              </a:rPr>
              <a:t>— новые знакомые избегают знакомства с семьей или ближайшим окружением обучающегося, предпочитают общение онлайн или в собственной группе. </a:t>
            </a:r>
          </a:p>
        </p:txBody>
      </p:sp>
    </p:spTree>
    <p:extLst>
      <p:ext uri="{BB962C8B-B14F-4D97-AF65-F5344CB8AC3E}">
        <p14:creationId xmlns="" xmlns:p14="http://schemas.microsoft.com/office/powerpoint/2010/main" val="1925803402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b="1" dirty="0" smtClean="0">
                <a:solidFill>
                  <a:srgbClr val="002060"/>
                </a:solidFill>
              </a:rPr>
              <a:t>Группы </a:t>
            </a:r>
            <a:r>
              <a:rPr lang="ru-RU" sz="2800" b="1" dirty="0">
                <a:solidFill>
                  <a:srgbClr val="002060"/>
                </a:solidFill>
              </a:rPr>
              <a:t>людей, в отношении которых навязывание идеологии терроризма и религиозного экстремизма наиболее вероятно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844824"/>
            <a:ext cx="8229600" cy="4525963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 err="1">
                <a:solidFill>
                  <a:srgbClr val="002060"/>
                </a:solidFill>
              </a:rPr>
              <a:t>истероиды</a:t>
            </a:r>
            <a:r>
              <a:rPr lang="ru-RU" dirty="0">
                <a:solidFill>
                  <a:srgbClr val="002060"/>
                </a:solidFill>
              </a:rPr>
              <a:t>, лица с паранойяльной настроенностью, </a:t>
            </a:r>
            <a:r>
              <a:rPr lang="ru-RU" dirty="0" smtClean="0">
                <a:solidFill>
                  <a:srgbClr val="002060"/>
                </a:solidFill>
              </a:rPr>
              <a:t>психастеники;</a:t>
            </a:r>
            <a:endParaRPr lang="ru-RU" dirty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зависимый тип личности, лица из семей с </a:t>
            </a:r>
            <a:r>
              <a:rPr lang="ru-RU" dirty="0" err="1">
                <a:solidFill>
                  <a:srgbClr val="002060"/>
                </a:solidFill>
              </a:rPr>
              <a:t>гиперопекой</a:t>
            </a:r>
            <a:r>
              <a:rPr lang="ru-RU" dirty="0" smtClean="0">
                <a:solidFill>
                  <a:srgbClr val="002060"/>
                </a:solidFill>
              </a:rPr>
              <a:t>,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— лица из неполных или асоциальных семей;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лица с ограниченными физическими возможностями,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лица, пережившие тяжелые </a:t>
            </a:r>
            <a:r>
              <a:rPr lang="ru-RU" dirty="0" err="1">
                <a:solidFill>
                  <a:srgbClr val="002060"/>
                </a:solidFill>
              </a:rPr>
              <a:t>психотравмы</a:t>
            </a:r>
            <a:r>
              <a:rPr lang="ru-RU" dirty="0" smtClean="0">
                <a:solidFill>
                  <a:srgbClr val="002060"/>
                </a:solidFill>
              </a:rPr>
              <a:t>;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>
                <a:solidFill>
                  <a:srgbClr val="002060"/>
                </a:solidFill>
              </a:rPr>
              <a:t>— лица с развитым эйдетическим восприятием (галлюцинации наяву) и лица, склонные к конфабуляциям ( «галлюцинации воспоминания»);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дети из семей религиозно-экстремистских объединений. </a:t>
            </a:r>
          </a:p>
        </p:txBody>
      </p:sp>
    </p:spTree>
    <p:extLst>
      <p:ext uri="{BB962C8B-B14F-4D97-AF65-F5344CB8AC3E}">
        <p14:creationId xmlns="" xmlns:p14="http://schemas.microsoft.com/office/powerpoint/2010/main" val="9692865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rgbClr val="002060"/>
                </a:solidFill>
              </a:rPr>
              <a:t>Ф</a:t>
            </a:r>
            <a:r>
              <a:rPr lang="ru-RU" sz="2400" b="1" dirty="0" smtClean="0">
                <a:solidFill>
                  <a:srgbClr val="002060"/>
                </a:solidFill>
              </a:rPr>
              <a:t>актор </a:t>
            </a:r>
            <a:r>
              <a:rPr lang="ru-RU" sz="2400" b="1" dirty="0">
                <a:solidFill>
                  <a:srgbClr val="002060"/>
                </a:solidFill>
              </a:rPr>
              <a:t>предрасположенности стать потерпевшим от деятельности деструктивных и экстремистских организаций </a:t>
            </a:r>
            <a:r>
              <a:rPr lang="ru-RU" sz="2400" b="1" dirty="0" smtClean="0">
                <a:solidFill>
                  <a:srgbClr val="002060"/>
                </a:solidFill>
              </a:rPr>
              <a:t>- </a:t>
            </a:r>
            <a:br>
              <a:rPr lang="ru-RU" sz="2400" b="1" dirty="0" smtClean="0">
                <a:solidFill>
                  <a:srgbClr val="002060"/>
                </a:solidFill>
              </a:rPr>
            </a:br>
            <a:r>
              <a:rPr lang="ru-RU" sz="2400" b="1" dirty="0" smtClean="0">
                <a:solidFill>
                  <a:srgbClr val="002060"/>
                </a:solidFill>
              </a:rPr>
              <a:t>особенность </a:t>
            </a:r>
            <a:r>
              <a:rPr lang="ru-RU" sz="2400" b="1" dirty="0">
                <a:solidFill>
                  <a:srgbClr val="002060"/>
                </a:solidFill>
              </a:rPr>
              <a:t>отношения человека с внешним миром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</a:t>
            </a:r>
            <a:r>
              <a:rPr lang="ru-RU" dirty="0" smtClean="0"/>
              <a:t> </a:t>
            </a:r>
            <a:r>
              <a:rPr lang="ru-RU" dirty="0">
                <a:solidFill>
                  <a:srgbClr val="002060"/>
                </a:solidFill>
              </a:rPr>
              <a:t>низкая самооценка с постоянной, зачастую агрессивной готовностью к защите своей личности;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переживание социальной несправедливости со склонностью проецировать причины своих жизненных неудач на близкое окружение или общество в целом;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социальная изолированность и отчужденность, ощущение нахождения на обочине общества и потери жизненной перспективы; </a:t>
            </a:r>
            <a:endParaRPr lang="ru-RU" dirty="0" smtClean="0">
              <a:solidFill>
                <a:srgbClr val="002060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— </a:t>
            </a:r>
            <a:r>
              <a:rPr lang="ru-RU" dirty="0">
                <a:solidFill>
                  <a:srgbClr val="002060"/>
                </a:solidFill>
              </a:rPr>
              <a:t>сильная (как правило, не удовлетворенная) потребность в присоединении или принадлежности к значимой группе. </a:t>
            </a:r>
          </a:p>
        </p:txBody>
      </p:sp>
    </p:spTree>
    <p:extLst>
      <p:ext uri="{BB962C8B-B14F-4D97-AF65-F5344CB8AC3E}">
        <p14:creationId xmlns="" xmlns:p14="http://schemas.microsoft.com/office/powerpoint/2010/main" val="2631591686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539552" y="548680"/>
          <a:ext cx="8064896" cy="6309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Схема 1"/>
          <p:cNvGraphicFramePr/>
          <p:nvPr/>
        </p:nvGraphicFramePr>
        <p:xfrm>
          <a:off x="467544" y="404664"/>
          <a:ext cx="8136904" cy="58326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228600" y="228600"/>
            <a:ext cx="8458200" cy="990600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3500" b="1" dirty="0" smtClean="0">
                <a:solidFill>
                  <a:srgbClr val="C00000"/>
                </a:solidFill>
              </a:rPr>
              <a:t>Психологическая структура личности </a:t>
            </a:r>
            <a:br>
              <a:rPr lang="ru-RU" sz="3500" b="1" dirty="0" smtClean="0">
                <a:solidFill>
                  <a:srgbClr val="C00000"/>
                </a:solidFill>
              </a:rPr>
            </a:br>
            <a:r>
              <a:rPr lang="ru-RU" sz="2500" b="1" dirty="0" smtClean="0">
                <a:solidFill>
                  <a:srgbClr val="C00000"/>
                </a:solidFill>
              </a:rPr>
              <a:t>концепция К.К. Платонова</a:t>
            </a:r>
          </a:p>
        </p:txBody>
      </p:sp>
      <p:graphicFrame>
        <p:nvGraphicFramePr>
          <p:cNvPr id="64515" name="Group 3"/>
          <p:cNvGraphicFramePr>
            <a:graphicFrameLocks noGrp="1"/>
          </p:cNvGraphicFramePr>
          <p:nvPr>
            <p:ph idx="4294967295"/>
          </p:nvPr>
        </p:nvGraphicFramePr>
        <p:xfrm>
          <a:off x="304800" y="1295400"/>
          <a:ext cx="8610600" cy="4781550"/>
        </p:xfrm>
        <a:graphic>
          <a:graphicData uri="http://schemas.openxmlformats.org/drawingml/2006/table">
            <a:tbl>
              <a:tblPr/>
              <a:tblGrid>
                <a:gridCol w="4305300"/>
                <a:gridCol w="4305300"/>
              </a:tblGrid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Биологическая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подструктура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Возрастные, половые свойства, темперамент, тип нервной системы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>
                        <a:alpha val="50195"/>
                      </a:srgb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Индивидуальные особенности психических процессов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Индивидуальные проявления памяти, мышления, способностей, ощущений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folHlink">
                        <a:alpha val="50195"/>
                      </a:scheme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Индивидуальный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опыт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Знания, умения, навыки, привычки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CCFF99">
                        <a:alpha val="50195"/>
                      </a:srgbClr>
                    </a:solidFill>
                  </a:tcPr>
                </a:tc>
              </a:tr>
              <a:tr h="9715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ru-RU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6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Направленность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ru-RU" sz="22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Влечения, желания, интересы, склонности, убеждения, идеалы, особенности характера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CCCC">
                        <a:alpha val="50195"/>
                      </a:srgbClr>
                    </a:solidFill>
                  </a:tcPr>
                </a:tc>
              </a:tr>
            </a:tbl>
          </a:graphicData>
        </a:graphic>
      </p:graphicFrame>
      <p:sp>
        <p:nvSpPr>
          <p:cNvPr id="15380" name="AutoShape 20"/>
          <p:cNvSpPr>
            <a:spLocks noChangeArrowheads="1"/>
          </p:cNvSpPr>
          <p:nvPr/>
        </p:nvSpPr>
        <p:spPr bwMode="auto">
          <a:xfrm>
            <a:off x="4114800" y="16002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1" name="AutoShape 21"/>
          <p:cNvSpPr>
            <a:spLocks noChangeArrowheads="1"/>
          </p:cNvSpPr>
          <p:nvPr/>
        </p:nvSpPr>
        <p:spPr bwMode="auto">
          <a:xfrm>
            <a:off x="4114800" y="28956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2" name="AutoShape 22"/>
          <p:cNvSpPr>
            <a:spLocks noChangeArrowheads="1"/>
          </p:cNvSpPr>
          <p:nvPr/>
        </p:nvSpPr>
        <p:spPr bwMode="auto">
          <a:xfrm>
            <a:off x="4114800" y="41910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5383" name="AutoShape 23"/>
          <p:cNvSpPr>
            <a:spLocks noChangeArrowheads="1"/>
          </p:cNvSpPr>
          <p:nvPr/>
        </p:nvSpPr>
        <p:spPr bwMode="auto">
          <a:xfrm>
            <a:off x="4114800" y="5638800"/>
            <a:ext cx="457200" cy="609600"/>
          </a:xfrm>
          <a:custGeom>
            <a:avLst/>
            <a:gdLst>
              <a:gd name="T0" fmla="*/ 2147483647 w 21600"/>
              <a:gd name="T1" fmla="*/ 0 h 21600"/>
              <a:gd name="T2" fmla="*/ 0 w 21600"/>
              <a:gd name="T3" fmla="*/ 2147483647 h 21600"/>
              <a:gd name="T4" fmla="*/ 2147483647 w 21600"/>
              <a:gd name="T5" fmla="*/ 2147483647 h 21600"/>
              <a:gd name="T6" fmla="*/ 2147483647 w 21600"/>
              <a:gd name="T7" fmla="*/ 2147483647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3375 w 21600"/>
              <a:gd name="T13" fmla="*/ 5400 h 21600"/>
              <a:gd name="T14" fmla="*/ 18900 w 21600"/>
              <a:gd name="T15" fmla="*/ 16200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6200" y="0"/>
                </a:moveTo>
                <a:lnTo>
                  <a:pt x="16200" y="5400"/>
                </a:lnTo>
                <a:lnTo>
                  <a:pt x="3375" y="5400"/>
                </a:lnTo>
                <a:lnTo>
                  <a:pt x="3375" y="16200"/>
                </a:lnTo>
                <a:lnTo>
                  <a:pt x="16200" y="16200"/>
                </a:lnTo>
                <a:lnTo>
                  <a:pt x="16200" y="21600"/>
                </a:lnTo>
                <a:lnTo>
                  <a:pt x="21600" y="10800"/>
                </a:lnTo>
                <a:close/>
              </a:path>
              <a:path w="21600" h="21600">
                <a:moveTo>
                  <a:pt x="1350" y="5400"/>
                </a:moveTo>
                <a:lnTo>
                  <a:pt x="1350" y="16200"/>
                </a:lnTo>
                <a:lnTo>
                  <a:pt x="2700" y="16200"/>
                </a:lnTo>
                <a:lnTo>
                  <a:pt x="2700" y="5400"/>
                </a:lnTo>
                <a:close/>
              </a:path>
              <a:path w="21600" h="21600">
                <a:moveTo>
                  <a:pt x="0" y="5400"/>
                </a:moveTo>
                <a:lnTo>
                  <a:pt x="0" y="16200"/>
                </a:lnTo>
                <a:lnTo>
                  <a:pt x="675" y="16200"/>
                </a:lnTo>
                <a:lnTo>
                  <a:pt x="675" y="5400"/>
                </a:ln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>
                <a:solidFill>
                  <a:srgbClr val="C00000"/>
                </a:solidFill>
              </a:rPr>
              <a:t>Агрессивность</a:t>
            </a:r>
          </a:p>
        </p:txBody>
      </p:sp>
      <p:sp>
        <p:nvSpPr>
          <p:cNvPr id="18435" name="Line 3"/>
          <p:cNvSpPr>
            <a:spLocks noChangeShapeType="1"/>
          </p:cNvSpPr>
          <p:nvPr/>
        </p:nvSpPr>
        <p:spPr bwMode="auto">
          <a:xfrm flipH="1">
            <a:off x="2438400" y="1447800"/>
            <a:ext cx="213360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4572000" y="1447800"/>
            <a:ext cx="1981200" cy="1371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18437" name="Text Box 5"/>
          <p:cNvSpPr txBox="1">
            <a:spLocks noChangeArrowheads="1"/>
          </p:cNvSpPr>
          <p:nvPr/>
        </p:nvSpPr>
        <p:spPr bwMode="auto">
          <a:xfrm>
            <a:off x="457200" y="2971800"/>
            <a:ext cx="3276600" cy="519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0099"/>
                </a:solidFill>
              </a:rPr>
              <a:t>Гетероагрессия</a:t>
            </a:r>
          </a:p>
        </p:txBody>
      </p:sp>
      <p:sp>
        <p:nvSpPr>
          <p:cNvPr id="18438" name="Text Box 6"/>
          <p:cNvSpPr txBox="1">
            <a:spLocks noChangeArrowheads="1"/>
          </p:cNvSpPr>
          <p:nvPr/>
        </p:nvSpPr>
        <p:spPr bwMode="auto">
          <a:xfrm>
            <a:off x="5791200" y="2895600"/>
            <a:ext cx="28956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2800" b="1">
                <a:solidFill>
                  <a:srgbClr val="000099"/>
                </a:solidFill>
              </a:rPr>
              <a:t>Аутоагрессия</a:t>
            </a:r>
          </a:p>
        </p:txBody>
      </p:sp>
      <p:sp>
        <p:nvSpPr>
          <p:cNvPr id="18439" name="Text Box 7"/>
          <p:cNvSpPr txBox="1">
            <a:spLocks noChangeArrowheads="1"/>
          </p:cNvSpPr>
          <p:nvPr/>
        </p:nvSpPr>
        <p:spPr bwMode="auto">
          <a:xfrm>
            <a:off x="468313" y="4149725"/>
            <a:ext cx="8382000" cy="1630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sz="2000">
                <a:solidFill>
                  <a:srgbClr val="C00000"/>
                </a:solidFill>
                <a:cs typeface="Times New Roman" pitchFamily="18" charset="0"/>
              </a:rPr>
              <a:t>Агрессия и аутоагрессия имеют единые патогенетические механизмы, соотносимые по типу «клапанного взаимодействия», когда сформировавшееся агрессивное поведение может направляться либо на окружающих, либо на себя (механизм ретрофлексия в терминах гештальтпсихологии). 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  <a:t/>
            </a:r>
            <a:br>
              <a:rPr lang="ru-RU" sz="2400" b="1" spc="140" smtClean="0">
                <a:solidFill>
                  <a:srgbClr val="00998F"/>
                </a:solidFill>
                <a:latin typeface="Trebuchet MS"/>
                <a:ea typeface="+mn-ea"/>
                <a:cs typeface="Trebuchet MS"/>
              </a:rPr>
            </a:br>
            <a:r>
              <a:rPr lang="ru-RU" sz="2400" smtClean="0"/>
              <a:t/>
            </a:r>
            <a:br>
              <a:rPr lang="ru-RU" sz="2400" smtClean="0"/>
            </a:br>
            <a:endParaRPr lang="ru-RU" sz="2400" b="1" spc="140" dirty="0" smtClean="0">
              <a:solidFill>
                <a:srgbClr val="00998F"/>
              </a:solidFill>
              <a:latin typeface="Trebuchet MS"/>
              <a:ea typeface="+mn-ea"/>
              <a:cs typeface="Trebuchet MS"/>
            </a:endParaRPr>
          </a:p>
        </p:txBody>
      </p:sp>
      <p:pic>
        <p:nvPicPr>
          <p:cNvPr id="3" name="Рисунок 2"/>
          <p:cNvPicPr/>
          <p:nvPr/>
        </p:nvPicPr>
        <p:blipFill>
          <a:blip r:embed="rId2" cstate="print"/>
          <a:srcRect t="9051" b="11550"/>
          <a:stretch>
            <a:fillRect/>
          </a:stretch>
        </p:blipFill>
        <p:spPr>
          <a:xfrm>
            <a:off x="0" y="404664"/>
            <a:ext cx="9144000" cy="54006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8119780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Психика – форма отражения реальности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14348" y="3500438"/>
            <a:ext cx="7858180" cy="2625725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 </a:t>
            </a:r>
            <a:r>
              <a:rPr lang="ru-RU" sz="3900" b="1" dirty="0" smtClean="0">
                <a:solidFill>
                  <a:srgbClr val="C00000"/>
                </a:solidFill>
              </a:rPr>
              <a:t>«Бытие определяет сознание» </a:t>
            </a:r>
          </a:p>
          <a:p>
            <a:pPr>
              <a:buNone/>
            </a:pPr>
            <a:r>
              <a:rPr lang="ru-RU" sz="3600" b="1" i="1" dirty="0" smtClean="0">
                <a:solidFill>
                  <a:srgbClr val="C00000"/>
                </a:solidFill>
              </a:rPr>
              <a:t>                      В.Гегель</a:t>
            </a:r>
            <a:r>
              <a:rPr lang="ru-RU" sz="3600" b="1" dirty="0" smtClean="0">
                <a:solidFill>
                  <a:srgbClr val="C00000"/>
                </a:solidFill>
              </a:rPr>
              <a:t>  </a:t>
            </a:r>
            <a:r>
              <a:rPr lang="ru-RU" sz="3600" b="1" i="1" dirty="0" smtClean="0">
                <a:solidFill>
                  <a:srgbClr val="C00000"/>
                </a:solidFill>
              </a:rPr>
              <a:t>К.Маркс</a:t>
            </a:r>
          </a:p>
          <a:p>
            <a:pPr>
              <a:buNone/>
            </a:pPr>
            <a:r>
              <a:rPr lang="ru-RU" sz="3600" b="1" i="1" dirty="0" smtClean="0"/>
              <a:t>     </a:t>
            </a:r>
            <a:r>
              <a:rPr lang="ru-RU" sz="3600" b="1" dirty="0" smtClean="0"/>
              <a:t>Каковы характеристики современной реальности, отражающиеся в психике ?</a:t>
            </a:r>
          </a:p>
          <a:p>
            <a:pPr>
              <a:buNone/>
            </a:pPr>
            <a:r>
              <a:rPr lang="ru-RU" sz="3600" b="1" dirty="0" smtClean="0">
                <a:solidFill>
                  <a:srgbClr val="C00000"/>
                </a:solidFill>
              </a:rPr>
              <a:t>         </a:t>
            </a:r>
            <a:endParaRPr lang="ru-RU" sz="2400" b="1" dirty="0">
              <a:solidFill>
                <a:srgbClr val="C00000"/>
              </a:solidFill>
            </a:endParaRPr>
          </a:p>
        </p:txBody>
      </p:sp>
      <p:pic>
        <p:nvPicPr>
          <p:cNvPr id="4" name="Рисунок 3" descr="200px-Marx_colo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643702" y="1071546"/>
            <a:ext cx="1733560" cy="2218957"/>
          </a:xfrm>
          <a:prstGeom prst="rect">
            <a:avLst/>
          </a:prstGeom>
        </p:spPr>
      </p:pic>
      <p:pic>
        <p:nvPicPr>
          <p:cNvPr id="5" name="Рисунок 4" descr="1200px-1831_Schlesinger_Philosoph_Georg_Friedrich_Wilhelm_Hegel_anagoria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57224" y="1071546"/>
            <a:ext cx="1744441" cy="2206719"/>
          </a:xfrm>
          <a:prstGeom prst="rect">
            <a:avLst/>
          </a:prstGeom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178" name="Rectangle 2"/>
          <p:cNvSpPr>
            <a:spLocks noChangeArrowheads="1"/>
          </p:cNvSpPr>
          <p:nvPr/>
        </p:nvSpPr>
        <p:spPr bwMode="auto">
          <a:xfrm>
            <a:off x="0" y="357166"/>
            <a:ext cx="8929718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endParaRPr lang="ru-RU" sz="3200" b="1" dirty="0" smtClean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algn="ctr">
              <a:lnSpc>
                <a:spcPct val="90000"/>
              </a:lnSpc>
              <a:defRPr/>
            </a:pPr>
            <a:r>
              <a:rPr lang="ru-RU" sz="32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  <a:endParaRPr lang="ru-RU" sz="3200" b="1" dirty="0">
              <a:solidFill>
                <a:srgbClr val="FF00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642878" y="285728"/>
            <a:ext cx="8501122" cy="4247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По содержанию и механизму психика – форма отражения </a:t>
            </a:r>
          </a:p>
        </p:txBody>
      </p:sp>
      <p:pic>
        <p:nvPicPr>
          <p:cNvPr id="43010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 cstate="print"/>
          <a:srcRect l="17011" r="16364"/>
          <a:stretch>
            <a:fillRect/>
          </a:stretch>
        </p:blipFill>
        <p:spPr bwMode="auto">
          <a:xfrm>
            <a:off x="0" y="785794"/>
            <a:ext cx="4357718" cy="4357718"/>
          </a:xfrm>
          <a:prstGeom prst="rect">
            <a:avLst/>
          </a:prstGeom>
          <a:noFill/>
        </p:spPr>
      </p:pic>
      <p:sp>
        <p:nvSpPr>
          <p:cNvPr id="43016" name="AutoShape 8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18" name="AutoShape 10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3020" name="AutoShape 12" descr="https://pixabay.com/static/uploads/photo/2014/04/02/10/14/brain-303186_640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3022" name="Picture 14" descr="https://thumbs.dreamstime.com/t/hand-drawn-line-art-anatomically-correct-human-brain-isolated-vector-illustration-over-white-background-70011620.jpg"/>
          <p:cNvPicPr>
            <a:picLocks noChangeAspect="1" noChangeArrowheads="1"/>
          </p:cNvPicPr>
          <p:nvPr/>
        </p:nvPicPr>
        <p:blipFill>
          <a:blip r:embed="rId3" cstate="print"/>
          <a:srcRect l="7665" t="6122" r="8019" b="8163"/>
          <a:stretch>
            <a:fillRect/>
          </a:stretch>
        </p:blipFill>
        <p:spPr bwMode="auto">
          <a:xfrm>
            <a:off x="5000628" y="857232"/>
            <a:ext cx="3929090" cy="3000396"/>
          </a:xfrm>
          <a:prstGeom prst="rect">
            <a:avLst/>
          </a:prstGeom>
          <a:noFill/>
        </p:spPr>
      </p:pic>
      <p:pic>
        <p:nvPicPr>
          <p:cNvPr id="15" name="Picture 2" descr="http://www.innoros.ru/sites/default/files/samsungs-se790c1.jpg"/>
          <p:cNvPicPr>
            <a:picLocks noChangeAspect="1" noChangeArrowheads="1"/>
          </p:cNvPicPr>
          <p:nvPr/>
        </p:nvPicPr>
        <p:blipFill>
          <a:blip r:embed="rId2" cstate="print"/>
          <a:srcRect l="22563" t="3199" r="24313" b="36028"/>
          <a:stretch>
            <a:fillRect/>
          </a:stretch>
        </p:blipFill>
        <p:spPr bwMode="auto">
          <a:xfrm flipH="1">
            <a:off x="6215074" y="1357298"/>
            <a:ext cx="1582916" cy="1357322"/>
          </a:xfrm>
          <a:prstGeom prst="rect">
            <a:avLst/>
          </a:prstGeom>
          <a:noFill/>
        </p:spPr>
      </p:pic>
      <p:pic>
        <p:nvPicPr>
          <p:cNvPr id="43012" name="Picture 4" descr="http://kartik.ru/img/multyashnye-kartinki/multyashnye-malchiki/small/multyashnye-malchiki-1452.jpg"/>
          <p:cNvPicPr>
            <a:picLocks noChangeAspect="1" noChangeArrowheads="1"/>
          </p:cNvPicPr>
          <p:nvPr/>
        </p:nvPicPr>
        <p:blipFill>
          <a:blip r:embed="rId4" cstate="print"/>
          <a:srcRect l="50000" t="17500" b="24999"/>
          <a:stretch>
            <a:fillRect/>
          </a:stretch>
        </p:blipFill>
        <p:spPr bwMode="auto">
          <a:xfrm>
            <a:off x="3929058" y="3286124"/>
            <a:ext cx="1863574" cy="2143140"/>
          </a:xfrm>
          <a:prstGeom prst="ellipse">
            <a:avLst/>
          </a:prstGeom>
          <a:ln w="63500" cap="rnd">
            <a:solidFill>
              <a:schemeClr val="accent3">
                <a:lumMod val="20000"/>
                <a:lumOff val="80000"/>
              </a:schemeClr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cxnSp>
        <p:nvCxnSpPr>
          <p:cNvPr id="18" name="Прямая со стрелкой 17"/>
          <p:cNvCxnSpPr/>
          <p:nvPr/>
        </p:nvCxnSpPr>
        <p:spPr>
          <a:xfrm>
            <a:off x="3643306" y="3357562"/>
            <a:ext cx="785818" cy="71438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/>
          <p:nvPr/>
        </p:nvCxnSpPr>
        <p:spPr>
          <a:xfrm flipV="1">
            <a:off x="5286380" y="3286124"/>
            <a:ext cx="1000132" cy="78581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002060"/>
                </a:solidFill>
              </a:rPr>
              <a:t>Структурные элементы</a:t>
            </a:r>
            <a:endParaRPr lang="ru-RU" sz="3200" b="1" dirty="0">
              <a:solidFill>
                <a:srgbClr val="002060"/>
              </a:solidFill>
            </a:endParaRPr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6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2718479346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834" name="Rectangle 2"/>
          <p:cNvSpPr>
            <a:spLocks noGrp="1"/>
          </p:cNvSpPr>
          <p:nvPr>
            <p:ph type="title"/>
          </p:nvPr>
        </p:nvSpPr>
        <p:spPr>
          <a:xfrm>
            <a:off x="925513" y="122238"/>
            <a:ext cx="7772400" cy="1609725"/>
          </a:xfrm>
        </p:spPr>
        <p:txBody>
          <a:bodyPr/>
          <a:lstStyle/>
          <a:p>
            <a:pPr algn="ctr" eaLnBrk="1" hangingPunct="1">
              <a:defRPr/>
            </a:pPr>
            <a:r>
              <a:rPr lang="ru-RU" sz="4000" dirty="0" smtClean="0">
                <a:solidFill>
                  <a:srgbClr val="CC0000"/>
                </a:solidFill>
              </a:rPr>
              <a:t>Особенности возрастной психологии ЦНС</a:t>
            </a:r>
          </a:p>
        </p:txBody>
      </p:sp>
      <p:sp>
        <p:nvSpPr>
          <p:cNvPr id="41987" name="Rectangle 3"/>
          <p:cNvSpPr>
            <a:spLocks noGrp="1"/>
          </p:cNvSpPr>
          <p:nvPr>
            <p:ph type="body" idx="1"/>
          </p:nvPr>
        </p:nvSpPr>
        <p:spPr>
          <a:xfrm>
            <a:off x="468313" y="2852738"/>
            <a:ext cx="8229600" cy="3273425"/>
          </a:xfrm>
        </p:spPr>
        <p:txBody>
          <a:bodyPr/>
          <a:lstStyle/>
          <a:p>
            <a:pPr eaLnBrk="1" hangingPunct="1"/>
            <a:endParaRPr lang="ru-RU" altLang="ru-RU" smtClean="0"/>
          </a:p>
          <a:p>
            <a:pPr eaLnBrk="1" hangingPunct="1"/>
            <a:endParaRPr lang="ru-RU" altLang="ru-RU" smtClean="0"/>
          </a:p>
        </p:txBody>
      </p:sp>
      <p:sp>
        <p:nvSpPr>
          <p:cNvPr id="41988" name="AutoShape 4"/>
          <p:cNvSpPr>
            <a:spLocks noChangeArrowheads="1"/>
          </p:cNvSpPr>
          <p:nvPr/>
        </p:nvSpPr>
        <p:spPr bwMode="auto">
          <a:xfrm>
            <a:off x="5076825" y="3141663"/>
            <a:ext cx="719138" cy="431800"/>
          </a:xfrm>
          <a:prstGeom prst="rightArrow">
            <a:avLst>
              <a:gd name="adj1" fmla="val 50000"/>
              <a:gd name="adj2" fmla="val 41636"/>
            </a:avLst>
          </a:prstGeom>
          <a:solidFill>
            <a:srgbClr val="CC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>
              <a:solidFill>
                <a:srgbClr val="CC0000"/>
              </a:solidFill>
            </a:endParaRPr>
          </a:p>
        </p:txBody>
      </p:sp>
      <p:sp>
        <p:nvSpPr>
          <p:cNvPr id="41989" name="AutoShape 5"/>
          <p:cNvSpPr>
            <a:spLocks noChangeArrowheads="1"/>
          </p:cNvSpPr>
          <p:nvPr/>
        </p:nvSpPr>
        <p:spPr bwMode="auto">
          <a:xfrm>
            <a:off x="5867400" y="2276475"/>
            <a:ext cx="3095625" cy="2089150"/>
          </a:xfrm>
          <a:prstGeom prst="roundRect">
            <a:avLst>
              <a:gd name="adj" fmla="val 16667"/>
            </a:avLst>
          </a:prstGeom>
          <a:solidFill>
            <a:srgbClr val="FFCC99"/>
          </a:solidFill>
          <a:ln w="9525">
            <a:solidFill>
              <a:srgbClr val="FFCC0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ru-RU" altLang="ru-RU">
              <a:solidFill>
                <a:srgbClr val="FFCC99"/>
              </a:solidFill>
            </a:endParaRP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6011863" y="2420938"/>
            <a:ext cx="2735262" cy="2152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20000"/>
              </a:spcBef>
              <a:buFont typeface="Arial" pitchFamily="34" charset="0"/>
              <a:buNone/>
            </a:pPr>
            <a:r>
              <a:rPr lang="ru-RU" altLang="ru-RU" b="1">
                <a:solidFill>
                  <a:srgbClr val="000066"/>
                </a:solidFill>
              </a:rPr>
              <a:t>Неспособность обеспечить собственную безопасность от манипуляций сознанием</a:t>
            </a:r>
          </a:p>
          <a:p>
            <a:pPr>
              <a:spcBef>
                <a:spcPct val="50000"/>
              </a:spcBef>
            </a:pPr>
            <a:endParaRPr lang="ru-RU" altLang="ru-RU" b="1">
              <a:solidFill>
                <a:srgbClr val="000066"/>
              </a:solidFill>
            </a:endParaRPr>
          </a:p>
        </p:txBody>
      </p:sp>
      <p:pic>
        <p:nvPicPr>
          <p:cNvPr id="41991" name="Picture 7" descr="ÐÐ°ÑÑÐ¸Ð½ÐºÐ¸ Ð¿Ð¾ Ð·Ð°Ð¿ÑÐ¾ÑÑ ÐºÐ°ÑÑÐ¸Ð½ÐºÐ° ujkjdyjq vjpu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388" y="1557338"/>
            <a:ext cx="4897437" cy="34274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1992" name="Text Box 8"/>
          <p:cNvSpPr txBox="1">
            <a:spLocks noChangeArrowheads="1"/>
          </p:cNvSpPr>
          <p:nvPr/>
        </p:nvSpPr>
        <p:spPr bwMode="auto">
          <a:xfrm>
            <a:off x="1835150" y="2781300"/>
            <a:ext cx="3024188" cy="187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altLang="ru-RU">
                <a:solidFill>
                  <a:schemeClr val="bg1"/>
                </a:solidFill>
              </a:rPr>
              <a:t>Подкорка начинает работать активно в возрасте 11 -12 лет</a:t>
            </a:r>
          </a:p>
          <a:p>
            <a:pPr algn="ctr"/>
            <a:r>
              <a:rPr lang="ru-RU" altLang="ru-RU">
                <a:solidFill>
                  <a:schemeClr val="bg1"/>
                </a:solidFill>
              </a:rPr>
              <a:t>Кора головного мозга созревает к 18-20 годам</a:t>
            </a:r>
          </a:p>
          <a:p>
            <a:pPr algn="ctr">
              <a:spcBef>
                <a:spcPct val="50000"/>
              </a:spcBef>
            </a:pPr>
            <a:endParaRPr lang="ru-RU" altLang="ru-RU">
              <a:solidFill>
                <a:schemeClr val="bg1"/>
              </a:solidFill>
            </a:endParaRPr>
          </a:p>
        </p:txBody>
      </p:sp>
      <p:sp>
        <p:nvSpPr>
          <p:cNvPr id="41993" name="Text Box 9"/>
          <p:cNvSpPr txBox="1">
            <a:spLocks noChangeArrowheads="1"/>
          </p:cNvSpPr>
          <p:nvPr/>
        </p:nvSpPr>
        <p:spPr bwMode="auto">
          <a:xfrm>
            <a:off x="539750" y="5373688"/>
            <a:ext cx="8135938" cy="1190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ru-RU" altLang="ru-RU" b="1">
                <a:solidFill>
                  <a:srgbClr val="CC0000"/>
                </a:solidFill>
              </a:rPr>
              <a:t>Молодым легче навязать моду на деструктивный образ жизни и стиль поведения, содержащий неосознаваемые мотивы и действия, ведущие к рискованным поступкам и с нежелательными последствиями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28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719138"/>
            <a:ext cx="5753100" cy="541972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Прямая соединительная линия 1"/>
          <p:cNvCxnSpPr/>
          <p:nvPr/>
        </p:nvCxnSpPr>
        <p:spPr>
          <a:xfrm rot="16200000" flipH="1">
            <a:off x="1678781" y="3536157"/>
            <a:ext cx="5572125" cy="71438"/>
          </a:xfrm>
          <a:prstGeom prst="line">
            <a:avLst/>
          </a:prstGeom>
          <a:ln>
            <a:solidFill>
              <a:schemeClr val="tx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387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57313" y="1714500"/>
            <a:ext cx="1738312" cy="3476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6388" name="Picture 2" descr="http://www.render.ru/images/uploads/Image/Articles/fromgraphics/328/stickfigures1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43563" y="1643063"/>
            <a:ext cx="1714500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389" name="Oval 7"/>
          <p:cNvSpPr>
            <a:spLocks noChangeArrowheads="1"/>
          </p:cNvSpPr>
          <p:nvPr/>
        </p:nvSpPr>
        <p:spPr bwMode="auto">
          <a:xfrm>
            <a:off x="214313" y="1571625"/>
            <a:ext cx="3786187" cy="4000500"/>
          </a:xfrm>
          <a:prstGeom prst="ellipse">
            <a:avLst/>
          </a:prstGeom>
          <a:noFill/>
          <a:ln w="762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0" name="Oval 8"/>
          <p:cNvSpPr>
            <a:spLocks noChangeArrowheads="1"/>
          </p:cNvSpPr>
          <p:nvPr/>
        </p:nvSpPr>
        <p:spPr bwMode="auto">
          <a:xfrm>
            <a:off x="714375" y="2071688"/>
            <a:ext cx="2928938" cy="3071812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1" name="Oval 9"/>
          <p:cNvSpPr>
            <a:spLocks noChangeArrowheads="1"/>
          </p:cNvSpPr>
          <p:nvPr/>
        </p:nvSpPr>
        <p:spPr bwMode="auto">
          <a:xfrm>
            <a:off x="1143000" y="2714625"/>
            <a:ext cx="2071688" cy="2000250"/>
          </a:xfrm>
          <a:prstGeom prst="ellipse">
            <a:avLst/>
          </a:prstGeom>
          <a:noFill/>
          <a:ln w="5715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357188" y="214313"/>
            <a:ext cx="8572500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chemeClr val="accent4">
                    <a:lumMod val="75000"/>
                  </a:schemeClr>
                </a:solidFill>
              </a:rPr>
              <a:t>Приоритеты</a:t>
            </a:r>
          </a:p>
        </p:txBody>
      </p:sp>
      <p:sp>
        <p:nvSpPr>
          <p:cNvPr id="16393" name="TextBox 17"/>
          <p:cNvSpPr txBox="1">
            <a:spLocks noChangeArrowheads="1"/>
          </p:cNvSpPr>
          <p:nvPr/>
        </p:nvSpPr>
        <p:spPr bwMode="auto">
          <a:xfrm>
            <a:off x="1500188" y="5143500"/>
            <a:ext cx="13462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духовные</a:t>
            </a:r>
          </a:p>
        </p:txBody>
      </p:sp>
      <p:sp>
        <p:nvSpPr>
          <p:cNvPr id="16394" name="TextBox 19"/>
          <p:cNvSpPr txBox="1">
            <a:spLocks noChangeArrowheads="1"/>
          </p:cNvSpPr>
          <p:nvPr/>
        </p:nvSpPr>
        <p:spPr bwMode="auto">
          <a:xfrm>
            <a:off x="1357313" y="4714875"/>
            <a:ext cx="162401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социальные</a:t>
            </a:r>
          </a:p>
        </p:txBody>
      </p:sp>
      <p:sp>
        <p:nvSpPr>
          <p:cNvPr id="16395" name="TextBox 21"/>
          <p:cNvSpPr txBox="1">
            <a:spLocks noChangeArrowheads="1"/>
          </p:cNvSpPr>
          <p:nvPr/>
        </p:nvSpPr>
        <p:spPr bwMode="auto">
          <a:xfrm>
            <a:off x="1285875" y="4000500"/>
            <a:ext cx="19065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материальные</a:t>
            </a:r>
          </a:p>
        </p:txBody>
      </p:sp>
      <p:sp>
        <p:nvSpPr>
          <p:cNvPr id="16396" name="Oval 7"/>
          <p:cNvSpPr>
            <a:spLocks noChangeArrowheads="1"/>
          </p:cNvSpPr>
          <p:nvPr/>
        </p:nvSpPr>
        <p:spPr bwMode="auto">
          <a:xfrm>
            <a:off x="4643438" y="1643063"/>
            <a:ext cx="3786187" cy="4000500"/>
          </a:xfrm>
          <a:prstGeom prst="ellipse">
            <a:avLst/>
          </a:prstGeom>
          <a:noFill/>
          <a:ln w="76200">
            <a:solidFill>
              <a:srgbClr val="00B05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7" name="Oval 8"/>
          <p:cNvSpPr>
            <a:spLocks noChangeArrowheads="1"/>
          </p:cNvSpPr>
          <p:nvPr/>
        </p:nvSpPr>
        <p:spPr bwMode="auto">
          <a:xfrm>
            <a:off x="5072063" y="2143125"/>
            <a:ext cx="2928937" cy="3071813"/>
          </a:xfrm>
          <a:prstGeom prst="ellips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8" name="Oval 9"/>
          <p:cNvSpPr>
            <a:spLocks noChangeArrowheads="1"/>
          </p:cNvSpPr>
          <p:nvPr/>
        </p:nvSpPr>
        <p:spPr bwMode="auto">
          <a:xfrm>
            <a:off x="5786438" y="2928938"/>
            <a:ext cx="1643062" cy="1714500"/>
          </a:xfrm>
          <a:prstGeom prst="ellipse">
            <a:avLst/>
          </a:prstGeom>
          <a:noFill/>
          <a:ln w="76200">
            <a:solidFill>
              <a:srgbClr val="CC00CC"/>
            </a:solidFill>
            <a:round/>
            <a:headEnd/>
            <a:tailEnd/>
          </a:ln>
        </p:spPr>
        <p:txBody>
          <a:bodyPr wrap="none" anchor="ctr"/>
          <a:lstStyle/>
          <a:p>
            <a:endParaRPr lang="ru-RU"/>
          </a:p>
        </p:txBody>
      </p:sp>
      <p:sp>
        <p:nvSpPr>
          <p:cNvPr id="16399" name="TextBox 25"/>
          <p:cNvSpPr txBox="1">
            <a:spLocks noChangeArrowheads="1"/>
          </p:cNvSpPr>
          <p:nvPr/>
        </p:nvSpPr>
        <p:spPr bwMode="auto">
          <a:xfrm>
            <a:off x="5643563" y="5143500"/>
            <a:ext cx="1643062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материальные</a:t>
            </a:r>
          </a:p>
        </p:txBody>
      </p:sp>
      <p:sp>
        <p:nvSpPr>
          <p:cNvPr id="16400" name="TextBox 26"/>
          <p:cNvSpPr txBox="1">
            <a:spLocks noChangeArrowheads="1"/>
          </p:cNvSpPr>
          <p:nvPr/>
        </p:nvSpPr>
        <p:spPr bwMode="auto">
          <a:xfrm>
            <a:off x="5715000" y="4714875"/>
            <a:ext cx="1624013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социальные</a:t>
            </a:r>
          </a:p>
        </p:txBody>
      </p:sp>
      <p:sp>
        <p:nvSpPr>
          <p:cNvPr id="16401" name="TextBox 27"/>
          <p:cNvSpPr txBox="1">
            <a:spLocks noChangeArrowheads="1"/>
          </p:cNvSpPr>
          <p:nvPr/>
        </p:nvSpPr>
        <p:spPr bwMode="auto">
          <a:xfrm>
            <a:off x="5929313" y="4071938"/>
            <a:ext cx="13462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/>
              <a:t>духовные</a:t>
            </a:r>
          </a:p>
        </p:txBody>
      </p:sp>
      <p:sp>
        <p:nvSpPr>
          <p:cNvPr id="16402" name="TextBox 28"/>
          <p:cNvSpPr txBox="1">
            <a:spLocks noChangeArrowheads="1"/>
          </p:cNvSpPr>
          <p:nvPr/>
        </p:nvSpPr>
        <p:spPr bwMode="auto">
          <a:xfrm>
            <a:off x="928688" y="785813"/>
            <a:ext cx="3500437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ru-RU" b="1"/>
              <a:t>Педагогов, родителей, детей</a:t>
            </a:r>
          </a:p>
        </p:txBody>
      </p:sp>
      <p:sp>
        <p:nvSpPr>
          <p:cNvPr id="16403" name="TextBox 29"/>
          <p:cNvSpPr txBox="1">
            <a:spLocks noChangeArrowheads="1"/>
          </p:cNvSpPr>
          <p:nvPr/>
        </p:nvSpPr>
        <p:spPr bwMode="auto">
          <a:xfrm>
            <a:off x="5148263" y="785813"/>
            <a:ext cx="3095625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/>
              <a:t>Представителей организаций ДН  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3" name="Схема 2"/>
          <p:cNvGraphicFramePr/>
          <p:nvPr/>
        </p:nvGraphicFramePr>
        <p:xfrm>
          <a:off x="-2556792" y="260648"/>
          <a:ext cx="10873208" cy="410445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51520" y="4581128"/>
            <a:ext cx="86409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Некоторые неизбежные события в жизненном цикле порождают эмоциональные напряжения и стрессы, которые могут приводить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 либо  к овладению новой ситуацией, либо к срыву и ухудшению выполнения жизненных функций. </a:t>
            </a:r>
          </a:p>
          <a:p>
            <a:pPr algn="ctr"/>
            <a:r>
              <a:rPr lang="ru-RU" sz="2000" dirty="0" smtClean="0">
                <a:solidFill>
                  <a:srgbClr val="002060"/>
                </a:solidFill>
              </a:rPr>
              <a:t>Ситуации могут быть стрессовыми для всех, однако они оказываются кризисными для тех, у кого есть те или иные личностные особенности (</a:t>
            </a:r>
            <a:r>
              <a:rPr lang="ru-RU" sz="2000" dirty="0" err="1" smtClean="0">
                <a:solidFill>
                  <a:srgbClr val="002060"/>
                </a:solidFill>
              </a:rPr>
              <a:t>Лайндманнн</a:t>
            </a:r>
            <a:r>
              <a:rPr lang="ru-RU" sz="2000" dirty="0" smtClean="0">
                <a:solidFill>
                  <a:srgbClr val="002060"/>
                </a:solidFill>
              </a:rPr>
              <a:t> Э., 1944)</a:t>
            </a:r>
            <a:endParaRPr lang="ru-RU" sz="2000" dirty="0">
              <a:solidFill>
                <a:srgbClr val="002060"/>
              </a:solidFill>
            </a:endParaRPr>
          </a:p>
        </p:txBody>
      </p:sp>
      <p:graphicFrame>
        <p:nvGraphicFramePr>
          <p:cNvPr id="7" name="Схема 6"/>
          <p:cNvGraphicFramePr/>
          <p:nvPr/>
        </p:nvGraphicFramePr>
        <p:xfrm>
          <a:off x="3923928" y="260648"/>
          <a:ext cx="6096000" cy="4280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="" xmlns:p14="http://schemas.microsoft.com/office/powerpoint/2010/main" val="10601384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64" name="Picture 12" descr="Перо и чернильница: стоковые векторные изображения, иллюстрации |  Depositphoto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08104" y="1628800"/>
            <a:ext cx="3635896" cy="4032448"/>
          </a:xfrm>
          <a:prstGeom prst="rect">
            <a:avLst/>
          </a:prstGeom>
          <a:noFill/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79512" y="0"/>
            <a:ext cx="5544616" cy="64448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endParaRPr lang="ru-RU" sz="24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Кризис</a:t>
            </a:r>
            <a:r>
              <a:rPr lang="ru-RU" sz="2400" b="1" dirty="0" smtClean="0">
                <a:solidFill>
                  <a:srgbClr val="002060"/>
                </a:solidFill>
              </a:rPr>
              <a:t> – естественное (возрастной и экзистенциональный кризис) или искусственное препятствие  (антропогенное, техногенное, </a:t>
            </a:r>
            <a:r>
              <a:rPr lang="ru-RU" sz="2400" b="1" dirty="0" err="1" smtClean="0">
                <a:solidFill>
                  <a:srgbClr val="002060"/>
                </a:solidFill>
              </a:rPr>
              <a:t>социогенное</a:t>
            </a:r>
            <a:r>
              <a:rPr lang="ru-RU" sz="2400" b="1" dirty="0" smtClean="0">
                <a:solidFill>
                  <a:srgbClr val="002060"/>
                </a:solidFill>
              </a:rPr>
              <a:t>) препятствие на жизненном пути, преодоление которого не возможно личностью или группой привычными ресурсами (Козлов В.В., 2007)</a:t>
            </a:r>
          </a:p>
          <a:p>
            <a:pPr>
              <a:buNone/>
            </a:pPr>
            <a:endParaRPr lang="ru-RU" sz="800" b="1" dirty="0" smtClean="0">
              <a:solidFill>
                <a:srgbClr val="002060"/>
              </a:solidFill>
            </a:endParaRPr>
          </a:p>
          <a:p>
            <a:r>
              <a:rPr lang="ru-RU" sz="2800" b="1" dirty="0" smtClean="0">
                <a:solidFill>
                  <a:srgbClr val="C00000"/>
                </a:solidFill>
              </a:rPr>
              <a:t>Кризисная ситуация</a:t>
            </a:r>
            <a:r>
              <a:rPr lang="ru-RU" sz="2400" b="1" dirty="0" smtClean="0">
                <a:solidFill>
                  <a:srgbClr val="002060"/>
                </a:solidFill>
              </a:rPr>
              <a:t>, когда человек сталкивается с препятствием в реализации важных жизненных целей и не может справиться с этой ситуацией с помощью привычных средств (Каплан Д., 1962).</a:t>
            </a:r>
          </a:p>
        </p:txBody>
      </p:sp>
      <p:sp>
        <p:nvSpPr>
          <p:cNvPr id="23558" name="AutoShape 6" descr="Старая бумага с пером PSD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0" name="AutoShape 8" descr="КОГДА СТРОКУ ДИКТУЕТ ЧУВСТВО&amp;quot; - 24 Марта 2018 - МОУ &amp;quot;РОДНИКОВСКАЯ ШКОЛА&amp;quot;  Амвросиевского района ДНР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3562" name="AutoShape 10" descr="Красота Перо Пустой Свиток Бумаги Чернильный Набор — стоковая векторная  графика и другие изображения на тему Перо для письма - iStock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89078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Типы кризисных ситуаций</a:t>
            </a:r>
          </a:p>
        </p:txBody>
      </p:sp>
      <p:sp>
        <p:nvSpPr>
          <p:cNvPr id="15363" name="Содержимое 2"/>
          <p:cNvSpPr>
            <a:spLocks noGrp="1"/>
          </p:cNvSpPr>
          <p:nvPr>
            <p:ph idx="1"/>
          </p:nvPr>
        </p:nvSpPr>
        <p:spPr>
          <a:xfrm>
            <a:off x="467544" y="1268760"/>
            <a:ext cx="8229600" cy="5112568"/>
          </a:xfrm>
        </p:spPr>
        <p:txBody>
          <a:bodyPr>
            <a:normAutofit lnSpcReduction="10000"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Ситуации, связанные с переходом к следующему возрастному этапу (возрастной кризис)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Ситуации утраты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Чрезвычайные, психотравмирующие ситуации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 algn="ctr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Особое </a:t>
            </a:r>
            <a:r>
              <a:rPr lang="ru-RU" sz="2000" b="1" dirty="0" smtClean="0">
                <a:solidFill>
                  <a:srgbClr val="FF0000"/>
                </a:solidFill>
              </a:rPr>
              <a:t>место среди кризисных событий и ситуаций занимают чрезвычайные, психотравмирующие, катастрофические, поскольку именно они вызывают наиболее тяжелые переживания, разрушают психику и имеют мощные последствия для функционирования человека.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4794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748464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C00000"/>
                </a:solidFill>
              </a:rPr>
              <a:t>Категоризация кризисной ситуации</a:t>
            </a:r>
          </a:p>
          <a:p>
            <a:endParaRPr lang="ru-RU" dirty="0" smtClean="0"/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Выраженная</a:t>
            </a:r>
            <a:r>
              <a:rPr lang="ru-RU" sz="2800" b="1" dirty="0">
                <a:solidFill>
                  <a:srgbClr val="002060"/>
                </a:solidFill>
              </a:rPr>
              <a:t>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- острая </a:t>
            </a:r>
            <a:r>
              <a:rPr lang="ru-RU" sz="2400" dirty="0">
                <a:solidFill>
                  <a:srgbClr val="002060"/>
                </a:solidFill>
              </a:rPr>
              <a:t>— развод, рождение первого </a:t>
            </a:r>
            <a:r>
              <a:rPr lang="ru-RU" sz="2400" dirty="0" smtClean="0">
                <a:solidFill>
                  <a:srgbClr val="002060"/>
                </a:solidFill>
              </a:rPr>
              <a:t>ребенка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dirty="0" smtClean="0">
                <a:solidFill>
                  <a:srgbClr val="002060"/>
                </a:solidFill>
              </a:rPr>
              <a:t>- </a:t>
            </a:r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хроническая</a:t>
            </a:r>
            <a:r>
              <a:rPr lang="ru-RU" sz="2400" dirty="0" smtClean="0">
                <a:solidFill>
                  <a:srgbClr val="002060"/>
                </a:solidFill>
              </a:rPr>
              <a:t> </a:t>
            </a:r>
            <a:r>
              <a:rPr lang="ru-RU" sz="2400" dirty="0">
                <a:solidFill>
                  <a:srgbClr val="002060"/>
                </a:solidFill>
              </a:rPr>
              <a:t>— безработица, бедность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Экстремальная</a:t>
            </a:r>
            <a:r>
              <a:rPr lang="ru-RU" sz="2800" b="1" dirty="0">
                <a:solidFill>
                  <a:srgbClr val="002060"/>
                </a:solidFill>
              </a:rPr>
              <a:t>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- острая </a:t>
            </a:r>
            <a:r>
              <a:rPr lang="ru-RU" sz="2400" dirty="0">
                <a:solidFill>
                  <a:srgbClr val="002060"/>
                </a:solidFill>
              </a:rPr>
              <a:t>— смерть супруга, опасная болезнь, оказаться</a:t>
            </a:r>
          </a:p>
          <a:p>
            <a:r>
              <a:rPr lang="ru-RU" sz="2400" dirty="0">
                <a:solidFill>
                  <a:srgbClr val="002060"/>
                </a:solidFill>
              </a:rPr>
              <a:t>жертвой насилия</a:t>
            </a: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- хроническая </a:t>
            </a:r>
            <a:r>
              <a:rPr lang="ru-RU" sz="2400" dirty="0">
                <a:solidFill>
                  <a:srgbClr val="002060"/>
                </a:solidFill>
              </a:rPr>
              <a:t>— серьезная хроническая болезнь у себя или</a:t>
            </a:r>
          </a:p>
          <a:p>
            <a:r>
              <a:rPr lang="ru-RU" sz="2400" dirty="0">
                <a:solidFill>
                  <a:srgbClr val="002060"/>
                </a:solidFill>
              </a:rPr>
              <a:t>ребенка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 algn="ctr"/>
            <a:r>
              <a:rPr lang="ru-RU" sz="2800" b="1" dirty="0" smtClean="0">
                <a:solidFill>
                  <a:srgbClr val="002060"/>
                </a:solidFill>
              </a:rPr>
              <a:t>Катастрофическая</a:t>
            </a:r>
            <a:r>
              <a:rPr lang="ru-RU" sz="2800" b="1" dirty="0">
                <a:solidFill>
                  <a:srgbClr val="002060"/>
                </a:solidFill>
              </a:rPr>
              <a:t>:</a:t>
            </a:r>
          </a:p>
          <a:p>
            <a:r>
              <a:rPr lang="ru-RU" sz="2400" b="1" dirty="0" smtClean="0">
                <a:solidFill>
                  <a:srgbClr val="FF0000"/>
                </a:solidFill>
              </a:rPr>
              <a:t>- острая </a:t>
            </a:r>
            <a:r>
              <a:rPr lang="ru-RU" sz="2400" dirty="0">
                <a:solidFill>
                  <a:srgbClr val="002060"/>
                </a:solidFill>
              </a:rPr>
              <a:t>— смерть ребенка, суицид </a:t>
            </a:r>
            <a:r>
              <a:rPr lang="ru-RU" sz="2400" dirty="0" smtClean="0">
                <a:solidFill>
                  <a:srgbClr val="002060"/>
                </a:solidFill>
              </a:rPr>
              <a:t>супруга</a:t>
            </a:r>
            <a:endParaRPr lang="ru-RU" sz="2400" dirty="0">
              <a:solidFill>
                <a:srgbClr val="002060"/>
              </a:solidFill>
            </a:endParaRPr>
          </a:p>
          <a:p>
            <a:r>
              <a:rPr lang="ru-RU" sz="2400" b="1" dirty="0" smtClean="0">
                <a:solidFill>
                  <a:schemeClr val="accent2">
                    <a:lumMod val="50000"/>
                  </a:schemeClr>
                </a:solidFill>
              </a:rPr>
              <a:t>- хроническая </a:t>
            </a:r>
            <a:r>
              <a:rPr lang="ru-RU" sz="2400" dirty="0">
                <a:solidFill>
                  <a:srgbClr val="002060"/>
                </a:solidFill>
              </a:rPr>
              <a:t>— пребывание в заложниках или </a:t>
            </a:r>
            <a:r>
              <a:rPr lang="ru-RU" sz="2400" dirty="0" smtClean="0">
                <a:solidFill>
                  <a:srgbClr val="002060"/>
                </a:solidFill>
              </a:rPr>
              <a:t>в концлагере</a:t>
            </a:r>
            <a:endParaRPr lang="ru-RU" sz="2400" dirty="0">
              <a:solidFill>
                <a:srgbClr val="00206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630779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8136904" cy="63555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Кризисное состояние </a:t>
            </a:r>
          </a:p>
          <a:p>
            <a:pPr algn="ctr"/>
            <a:endParaRPr lang="ru-RU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100" b="1" dirty="0" smtClean="0">
                <a:solidFill>
                  <a:srgbClr val="002060"/>
                </a:solidFill>
              </a:rPr>
              <a:t>- психическое (психологическое) состояние человека, внезапно пережившего субъективно значимую и тяжело переносимую психическую травму (вследствие резкого изменения образа жизни, </a:t>
            </a:r>
            <a:r>
              <a:rPr lang="ru-RU" sz="2100" b="1" dirty="0" err="1" smtClean="0">
                <a:solidFill>
                  <a:srgbClr val="002060"/>
                </a:solidFill>
              </a:rPr>
              <a:t>внутриличностной</a:t>
            </a:r>
            <a:r>
              <a:rPr lang="ru-RU" sz="2100" b="1" dirty="0" smtClean="0">
                <a:solidFill>
                  <a:srgbClr val="002060"/>
                </a:solidFill>
              </a:rPr>
              <a:t> картины мира) или находящегося под угрозой возникновения психотравмирующей ситуации. Характеризуется чувством беспокойства, тревоги различной интенсивности; фиксацией на психотравмирующей ситуации; переживаниями собственной несостоятельности, беспомощности, безнадежности, пессимистической оценкой собственной личности, актуальной ситуации и будущего; выраженными затруднениями в планировании деятельности. (</a:t>
            </a:r>
            <a:r>
              <a:rPr lang="ru-RU" sz="2100" b="1" dirty="0" err="1" smtClean="0">
                <a:solidFill>
                  <a:srgbClr val="002060"/>
                </a:solidFill>
              </a:rPr>
              <a:t>Амбрумова</a:t>
            </a:r>
            <a:r>
              <a:rPr lang="ru-RU" sz="2100" b="1" dirty="0" smtClean="0">
                <a:solidFill>
                  <a:srgbClr val="002060"/>
                </a:solidFill>
              </a:rPr>
              <a:t> А. Г., </a:t>
            </a:r>
            <a:r>
              <a:rPr lang="ru-RU" sz="2100" b="1" dirty="0" err="1" smtClean="0">
                <a:solidFill>
                  <a:srgbClr val="002060"/>
                </a:solidFill>
              </a:rPr>
              <a:t>Полеев</a:t>
            </a:r>
            <a:r>
              <a:rPr lang="ru-RU" sz="2100" b="1" dirty="0" smtClean="0">
                <a:solidFill>
                  <a:srgbClr val="002060"/>
                </a:solidFill>
              </a:rPr>
              <a:t> А. М., 1986)</a:t>
            </a:r>
          </a:p>
          <a:p>
            <a:pPr algn="just"/>
            <a:endParaRPr lang="ru-RU" sz="2100" b="1" dirty="0" smtClean="0">
              <a:solidFill>
                <a:srgbClr val="002060"/>
              </a:solidFill>
            </a:endParaRPr>
          </a:p>
          <a:p>
            <a:pPr algn="just"/>
            <a:r>
              <a:rPr lang="ru-RU" sz="2100" b="1" dirty="0" smtClean="0">
                <a:solidFill>
                  <a:srgbClr val="002060"/>
                </a:solidFill>
              </a:rPr>
              <a:t>– это временно внешне ситуационно обусловленная или внутренне детерминированная дезинтеграция личности. Пролонгированный во времени </a:t>
            </a:r>
            <a:r>
              <a:rPr lang="ru-RU" sz="2100" b="1" dirty="0" err="1" smtClean="0">
                <a:solidFill>
                  <a:srgbClr val="002060"/>
                </a:solidFill>
              </a:rPr>
              <a:t>личностностный</a:t>
            </a:r>
            <a:r>
              <a:rPr lang="ru-RU" sz="2100" b="1" dirty="0" smtClean="0">
                <a:solidFill>
                  <a:srgbClr val="002060"/>
                </a:solidFill>
              </a:rPr>
              <a:t> кризис (Козлов В.В., 2014)</a:t>
            </a:r>
          </a:p>
          <a:p>
            <a:endParaRPr lang="ru-RU" sz="2100" b="1" dirty="0" smtClean="0">
              <a:solidFill>
                <a:srgbClr val="002060"/>
              </a:solidFill>
            </a:endParaRPr>
          </a:p>
          <a:p>
            <a:pPr algn="ctr"/>
            <a:endParaRPr lang="ru-RU" sz="2100" b="1" dirty="0">
              <a:solidFill>
                <a:srgbClr val="002060"/>
              </a:solidFill>
            </a:endParaRPr>
          </a:p>
        </p:txBody>
      </p:sp>
      <p:pic>
        <p:nvPicPr>
          <p:cNvPr id="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457200" y="404664"/>
            <a:ext cx="4186808" cy="5976664"/>
          </a:xfrm>
        </p:spPr>
        <p:txBody>
          <a:bodyPr>
            <a:normAutofit fontScale="92500" lnSpcReduction="10000"/>
          </a:bodyPr>
          <a:lstStyle/>
          <a:p>
            <a:r>
              <a:rPr lang="ru-RU" sz="3000" b="1" dirty="0" smtClean="0">
                <a:solidFill>
                  <a:srgbClr val="C00000"/>
                </a:solidFill>
              </a:rPr>
              <a:t>Личностный  кризис </a:t>
            </a:r>
            <a:r>
              <a:rPr lang="ru-RU" sz="2600" b="1" dirty="0" smtClean="0">
                <a:solidFill>
                  <a:srgbClr val="002060"/>
                </a:solidFill>
              </a:rPr>
              <a:t>– психологическое состояние максимальной дезинтеграции (на </a:t>
            </a:r>
            <a:r>
              <a:rPr lang="ru-RU" sz="2600" b="1" dirty="0" err="1" smtClean="0">
                <a:solidFill>
                  <a:srgbClr val="002060"/>
                </a:solidFill>
              </a:rPr>
              <a:t>внутрипсихическом</a:t>
            </a:r>
            <a:r>
              <a:rPr lang="ru-RU" sz="2600" b="1" dirty="0" smtClean="0">
                <a:solidFill>
                  <a:srgbClr val="002060"/>
                </a:solidFill>
              </a:rPr>
              <a:t> уровне) и </a:t>
            </a:r>
            <a:r>
              <a:rPr lang="ru-RU" sz="2600" b="1" dirty="0" err="1" smtClean="0">
                <a:solidFill>
                  <a:srgbClr val="002060"/>
                </a:solidFill>
              </a:rPr>
              <a:t>дезадаптации</a:t>
            </a:r>
            <a:r>
              <a:rPr lang="ru-RU" sz="2600" b="1" dirty="0" smtClean="0">
                <a:solidFill>
                  <a:srgbClr val="002060"/>
                </a:solidFill>
              </a:rPr>
              <a:t> (на социально-психологическом уровне) личности, </a:t>
            </a:r>
            <a:r>
              <a:rPr lang="ru-RU" sz="2600" b="1" dirty="0" err="1" smtClean="0">
                <a:solidFill>
                  <a:srgbClr val="002060"/>
                </a:solidFill>
              </a:rPr>
              <a:t>выражющееся</a:t>
            </a:r>
            <a:r>
              <a:rPr lang="ru-RU" sz="2600" b="1" dirty="0" smtClean="0">
                <a:solidFill>
                  <a:srgbClr val="002060"/>
                </a:solidFill>
              </a:rPr>
              <a:t> в потере основных жизненных ориентиров (ценностей, базовой мотивации, поведенческих паттернов), возникающее в результате препятствий в привычном течении жизни субъектов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645025" y="332656"/>
            <a:ext cx="4041775" cy="5793507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C00000"/>
                </a:solidFill>
              </a:rPr>
              <a:t>Кризисная личность </a:t>
            </a:r>
            <a:r>
              <a:rPr lang="ru-RU" dirty="0" smtClean="0"/>
              <a:t>– </a:t>
            </a:r>
            <a:r>
              <a:rPr lang="ru-RU" b="1" dirty="0" smtClean="0">
                <a:solidFill>
                  <a:srgbClr val="002060"/>
                </a:solidFill>
              </a:rPr>
              <a:t>субъект, который вследствие </a:t>
            </a:r>
            <a:r>
              <a:rPr lang="ru-RU" b="1" dirty="0" err="1" smtClean="0">
                <a:solidFill>
                  <a:srgbClr val="002060"/>
                </a:solidFill>
              </a:rPr>
              <a:t>посткризисной</a:t>
            </a:r>
            <a:r>
              <a:rPr lang="ru-RU" b="1" dirty="0" smtClean="0">
                <a:solidFill>
                  <a:srgbClr val="002060"/>
                </a:solidFill>
              </a:rPr>
              <a:t> негативной дезинтеграции становится носителем </a:t>
            </a:r>
            <a:r>
              <a:rPr lang="ru-RU" b="1" dirty="0" err="1" smtClean="0">
                <a:solidFill>
                  <a:srgbClr val="002060"/>
                </a:solidFill>
              </a:rPr>
              <a:t>девиантного</a:t>
            </a:r>
            <a:r>
              <a:rPr lang="ru-RU" b="1" dirty="0" smtClean="0">
                <a:solidFill>
                  <a:srgbClr val="002060"/>
                </a:solidFill>
              </a:rPr>
              <a:t> или </a:t>
            </a:r>
            <a:r>
              <a:rPr lang="ru-RU" b="1" dirty="0" err="1" smtClean="0">
                <a:solidFill>
                  <a:srgbClr val="002060"/>
                </a:solidFill>
              </a:rPr>
              <a:t>делинквентного</a:t>
            </a:r>
            <a:r>
              <a:rPr lang="ru-RU" b="1" dirty="0" smtClean="0">
                <a:solidFill>
                  <a:srgbClr val="002060"/>
                </a:solidFill>
              </a:rPr>
              <a:t> поведения, нервно-психического или психосоматического расстройства как качеств личности, способа адаптации к социальной среде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6588224" y="6309320"/>
            <a:ext cx="20483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2060"/>
                </a:solidFill>
              </a:rPr>
              <a:t>(Козлов В.В., 2007)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+mn-lt"/>
                <a:ea typeface="+mn-ea"/>
                <a:cs typeface="+mn-cs"/>
              </a:rPr>
              <a:t>Способы преодоления кризиса</a:t>
            </a:r>
          </a:p>
        </p:txBody>
      </p:sp>
      <p:sp>
        <p:nvSpPr>
          <p:cNvPr id="19459" name="Содержимое 2"/>
          <p:cNvSpPr>
            <a:spLocks noGrp="1"/>
          </p:cNvSpPr>
          <p:nvPr>
            <p:ph idx="1"/>
          </p:nvPr>
        </p:nvSpPr>
        <p:spPr>
          <a:xfrm>
            <a:off x="251520" y="1447800"/>
            <a:ext cx="8282880" cy="5005536"/>
          </a:xfrm>
        </p:spPr>
        <p:txBody>
          <a:bodyPr>
            <a:normAutofit lnSpcReduction="10000"/>
          </a:bodyPr>
          <a:lstStyle/>
          <a:p>
            <a:r>
              <a:rPr lang="ru-RU" sz="2400" dirty="0" smtClean="0">
                <a:solidFill>
                  <a:srgbClr val="002060"/>
                </a:solidFill>
              </a:rPr>
              <a:t>эффективное его разрешение благодаря осознанию смысла кризисной ситуации, использованию конструктивных </a:t>
            </a:r>
            <a:r>
              <a:rPr lang="ru-RU" sz="2400" dirty="0" err="1" smtClean="0">
                <a:solidFill>
                  <a:srgbClr val="002060"/>
                </a:solidFill>
              </a:rPr>
              <a:t>копинг-стратегий</a:t>
            </a:r>
            <a:r>
              <a:rPr lang="ru-RU" sz="2400" dirty="0" smtClean="0">
                <a:solidFill>
                  <a:srgbClr val="002060"/>
                </a:solidFill>
              </a:rPr>
              <a:t> и внутренних ресурсов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неэффективное разрешение кризисной ситуации из-за неспособности человека видеть смысл в ситуации и его сильной сосредоточенности на эмоциональных переживаниях</a:t>
            </a:r>
          </a:p>
          <a:p>
            <a:r>
              <a:rPr lang="ru-RU" sz="2400" dirty="0" smtClean="0">
                <a:solidFill>
                  <a:srgbClr val="002060"/>
                </a:solidFill>
              </a:rPr>
              <a:t>уход от разрешения кризисной ситуации, избегание связанных с ней негативных переживаний является третьим способ преодоления кризиса. </a:t>
            </a:r>
          </a:p>
          <a:p>
            <a:pPr algn="ctr">
              <a:buFont typeface="Wingdings" pitchFamily="2" charset="2"/>
              <a:buNone/>
            </a:pPr>
            <a:r>
              <a:rPr lang="ru-RU" sz="1800" b="1" dirty="0" smtClean="0">
                <a:solidFill>
                  <a:srgbClr val="FF0000"/>
                </a:solidFill>
              </a:rPr>
              <a:t>Общим признаком всех деструктивных стратегий преодоления кризисов является фактическое нежелание и/или неспособность человека работать со своей проблемой: не способность принимать решения, брать ответственность, страх изменений, </a:t>
            </a:r>
            <a:r>
              <a:rPr lang="ru-RU" sz="1800" b="1" dirty="0" err="1" smtClean="0">
                <a:solidFill>
                  <a:srgbClr val="FF0000"/>
                </a:solidFill>
              </a:rPr>
              <a:t>внешне-обвинительная</a:t>
            </a:r>
            <a:r>
              <a:rPr lang="ru-RU" sz="1800" b="1" dirty="0" smtClean="0">
                <a:solidFill>
                  <a:srgbClr val="FF0000"/>
                </a:solidFill>
              </a:rPr>
              <a:t> позиция. </a:t>
            </a: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2263" y="613718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243388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6385" name="Picture 1"/>
          <p:cNvPicPr>
            <a:picLocks noChangeAspect="1" noChangeArrowheads="1"/>
          </p:cNvPicPr>
          <p:nvPr/>
        </p:nvPicPr>
        <p:blipFill>
          <a:blip r:embed="rId3" cstate="print"/>
          <a:srcRect l="34586" t="26203" r="7857" b="18672"/>
          <a:stretch>
            <a:fillRect/>
          </a:stretch>
        </p:blipFill>
        <p:spPr bwMode="auto">
          <a:xfrm>
            <a:off x="251520" y="1196752"/>
            <a:ext cx="8692394" cy="4680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Группа 4"/>
          <p:cNvGrpSpPr/>
          <p:nvPr/>
        </p:nvGrpSpPr>
        <p:grpSpPr>
          <a:xfrm>
            <a:off x="3563888" y="260648"/>
            <a:ext cx="2016225" cy="966415"/>
            <a:chOff x="3106687" y="736"/>
            <a:chExt cx="2016225" cy="9664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6" name="Скругленный прямоугольник 5"/>
            <p:cNvSpPr/>
            <p:nvPr/>
          </p:nvSpPr>
          <p:spPr>
            <a:xfrm>
              <a:off x="3106687" y="736"/>
              <a:ext cx="2016225" cy="96641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2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" name="Скругленный прямоугольник 4"/>
            <p:cNvSpPr/>
            <p:nvPr/>
          </p:nvSpPr>
          <p:spPr>
            <a:xfrm>
              <a:off x="3153863" y="47912"/>
              <a:ext cx="1921873" cy="8720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Контекстуальный компонент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2994594004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035825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2" name="Picture 2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780928"/>
            <a:ext cx="2631994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29807" t="12050" r="42356" b="14787"/>
          <a:stretch/>
        </p:blipFill>
        <p:spPr bwMode="auto">
          <a:xfrm>
            <a:off x="6513858" y="2780928"/>
            <a:ext cx="2630142" cy="38884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513" y="4005064"/>
            <a:ext cx="4115440" cy="23391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rgbClr val="002060"/>
                </a:solidFill>
              </a:rPr>
              <a:t>Козлов Владимир Васильевич,</a:t>
            </a:r>
          </a:p>
          <a:p>
            <a:pPr algn="ctr"/>
            <a:r>
              <a:rPr lang="ru-RU" sz="1600" i="1" dirty="0" smtClean="0">
                <a:solidFill>
                  <a:srgbClr val="002060"/>
                </a:solidFill>
              </a:rPr>
              <a:t>Президент </a:t>
            </a:r>
            <a:r>
              <a:rPr lang="ru-RU" sz="1600" i="1" dirty="0">
                <a:solidFill>
                  <a:srgbClr val="002060"/>
                </a:solidFill>
              </a:rPr>
              <a:t>Международной Академии Психологических Наук, академика МАПН, доктора психологических наук, профессора, заведующего кафедрой социальной и политической психологии </a:t>
            </a:r>
            <a:r>
              <a:rPr lang="ru-RU" sz="1600" i="1" dirty="0" err="1">
                <a:solidFill>
                  <a:srgbClr val="002060"/>
                </a:solidFill>
              </a:rPr>
              <a:t>ЯрГУ</a:t>
            </a:r>
            <a:r>
              <a:rPr lang="ru-RU" sz="1600" i="1" dirty="0">
                <a:solidFill>
                  <a:srgbClr val="002060"/>
                </a:solidFill>
              </a:rPr>
              <a:t> им. </a:t>
            </a:r>
            <a:r>
              <a:rPr lang="ru-RU" sz="1600" i="1" dirty="0" err="1" smtClean="0">
                <a:solidFill>
                  <a:srgbClr val="002060"/>
                </a:solidFill>
              </a:rPr>
              <a:t>П.Г.Демидова</a:t>
            </a:r>
            <a:endParaRPr lang="ru-RU" sz="1600" i="1" dirty="0">
              <a:solidFill>
                <a:srgbClr val="002060"/>
              </a:solidFill>
            </a:endParaRPr>
          </a:p>
          <a:p>
            <a:endParaRPr lang="ru-RU" sz="1600" i="1" dirty="0"/>
          </a:p>
          <a:p>
            <a:endParaRPr lang="ru-RU" sz="1600" i="1" dirty="0" smtClean="0"/>
          </a:p>
        </p:txBody>
      </p:sp>
      <p:sp>
        <p:nvSpPr>
          <p:cNvPr id="6" name="Прямоугольник 5"/>
          <p:cNvSpPr/>
          <p:nvPr/>
        </p:nvSpPr>
        <p:spPr>
          <a:xfrm>
            <a:off x="4372414" y="836712"/>
            <a:ext cx="4572000" cy="1477328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i="1" dirty="0">
                <a:solidFill>
                  <a:srgbClr val="002060"/>
                </a:solidFill>
              </a:rPr>
              <a:t>Основатель интегративной психологии. Специализируется в области социальной психологии, </a:t>
            </a:r>
            <a:r>
              <a:rPr lang="ru-RU" i="1" dirty="0" err="1">
                <a:solidFill>
                  <a:srgbClr val="002060"/>
                </a:solidFill>
              </a:rPr>
              <a:t>кризисологии</a:t>
            </a:r>
            <a:r>
              <a:rPr lang="ru-RU" i="1" dirty="0">
                <a:solidFill>
                  <a:srgbClr val="002060"/>
                </a:solidFill>
              </a:rPr>
              <a:t>, психологии сознания, психологии личности, психологии творчества, методологии </a:t>
            </a:r>
            <a:r>
              <a:rPr lang="ru-RU" i="1" dirty="0" smtClean="0">
                <a:solidFill>
                  <a:srgbClr val="002060"/>
                </a:solidFill>
              </a:rPr>
              <a:t>психологии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5127" name="Picture 7" descr="https://i.ytimg.com/vi/9COLRVScMz4/maxresdefault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096" r="10003"/>
          <a:stretch/>
        </p:blipFill>
        <p:spPr bwMode="auto">
          <a:xfrm>
            <a:off x="274793" y="836712"/>
            <a:ext cx="4081183" cy="3168352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AutoShape 9" descr="https://egi.edu.kz/wp-content/uploads/2017/03/LUX_9703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266894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14290"/>
            <a:ext cx="8929718" cy="571504"/>
          </a:xfrm>
        </p:spPr>
        <p:txBody>
          <a:bodyPr>
            <a:normAutofit/>
          </a:bodyPr>
          <a:lstStyle/>
          <a:p>
            <a:r>
              <a:rPr lang="ru-RU" sz="2000" b="1" cap="all" dirty="0" smtClean="0">
                <a:solidFill>
                  <a:srgbClr val="FF0000"/>
                </a:solidFill>
              </a:rPr>
              <a:t>В чем заключается значимость информационных воздействий? </a:t>
            </a:r>
            <a:endParaRPr lang="ru-RU" sz="2000" b="1" cap="all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85720" y="857232"/>
            <a:ext cx="8715436" cy="5214974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Информационными воздействиями можно влиять: </a:t>
            </a:r>
          </a:p>
          <a:p>
            <a:pPr algn="ctr">
              <a:buNone/>
            </a:pPr>
            <a:endParaRPr lang="ru-RU" sz="800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1.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целей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жизни в целом. Кем стать? Каким быть? </a:t>
            </a:r>
          </a:p>
          <a:p>
            <a:pPr marL="514350" indent="-514350"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2. На определение  цели отдельных поступков, ведущих к достижению своей главной цели или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отклонению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от нее, в результате навязывания чужой цели,  внушенной рекламой                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3. На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выбор стиля поведения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Что современно и модно? С кем объединяться? Кому подражать? </a:t>
            </a:r>
          </a:p>
          <a:p>
            <a:pPr algn="just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4. На биологические и физиологические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механизмы  работы мозга и психики</a:t>
            </a:r>
          </a:p>
          <a:p>
            <a:pPr algn="just">
              <a:buNone/>
            </a:pPr>
            <a:endParaRPr lang="ru-RU" sz="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  Таким образом, подбором цели, содержания, формы, характера, способа, интенсивности информационных воздействий можно оказывать </a:t>
            </a:r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как полезное, так вредное влияние на самочувствие и поведение  людей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. </a:t>
            </a:r>
          </a:p>
          <a:p>
            <a:pPr algn="ctr"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   Кто владеет информацией, тот владеет миром </a:t>
            </a:r>
          </a:p>
          <a:p>
            <a:pPr>
              <a:buNone/>
            </a:pP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000" b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 fontScale="90000"/>
          </a:bodyPr>
          <a:lstStyle/>
          <a:p>
            <a:r>
              <a:rPr lang="ru-RU" sz="2800" b="1" dirty="0" smtClean="0">
                <a:solidFill>
                  <a:srgbClr val="FF0000"/>
                </a:solidFill>
              </a:rPr>
              <a:t>Определение технологий информационной войны и ее результатов</a:t>
            </a:r>
            <a:endParaRPr lang="ru-RU" sz="2800" b="1" dirty="0">
              <a:solidFill>
                <a:srgbClr val="FF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429684" cy="5143536"/>
          </a:xfrm>
        </p:spPr>
        <p:txBody>
          <a:bodyPr>
            <a:normAutofit fontScale="85000" lnSpcReduction="20000"/>
          </a:bodyPr>
          <a:lstStyle/>
          <a:p>
            <a:r>
              <a:rPr lang="ru-RU" sz="2900" dirty="0" smtClean="0"/>
              <a:t>«… </a:t>
            </a:r>
            <a:r>
              <a:rPr lang="ru-RU" sz="2900" b="1" dirty="0" smtClean="0"/>
              <a:t>Путем </a:t>
            </a:r>
            <a:r>
              <a:rPr lang="ru-RU" sz="2900" b="1" dirty="0" smtClean="0">
                <a:solidFill>
                  <a:srgbClr val="FF0000"/>
                </a:solidFill>
              </a:rPr>
              <a:t>внешней культурной и информационной экспансии </a:t>
            </a:r>
            <a:r>
              <a:rPr lang="ru-RU" sz="2900" b="1" dirty="0" smtClean="0"/>
              <a:t>(включая распространение низкокачественной продукции массовой культуры),</a:t>
            </a:r>
          </a:p>
          <a:p>
            <a:r>
              <a:rPr lang="ru-RU" sz="2900" b="1" dirty="0" smtClean="0"/>
              <a:t> </a:t>
            </a:r>
            <a:r>
              <a:rPr lang="ru-RU" sz="2900" b="1" dirty="0" smtClean="0">
                <a:solidFill>
                  <a:srgbClr val="FF0000"/>
                </a:solidFill>
              </a:rPr>
              <a:t>пропаганды</a:t>
            </a:r>
            <a:r>
              <a:rPr lang="ru-RU" sz="2900" b="1" dirty="0" smtClean="0"/>
              <a:t> вседозволенности и насилия, </a:t>
            </a:r>
          </a:p>
          <a:p>
            <a:pPr>
              <a:buNone/>
            </a:pPr>
            <a:r>
              <a:rPr lang="ru-RU" sz="2900" b="1" dirty="0" smtClean="0"/>
              <a:t>     расовой, национальной и религиозной нетерпимости, а также </a:t>
            </a:r>
          </a:p>
          <a:p>
            <a:r>
              <a:rPr lang="ru-RU" sz="2900" b="1" dirty="0" smtClean="0">
                <a:solidFill>
                  <a:srgbClr val="FF0000"/>
                </a:solidFill>
              </a:rPr>
              <a:t>снижения роли русского языка </a:t>
            </a:r>
            <a:r>
              <a:rPr lang="ru-RU" sz="2900" b="1" dirty="0" smtClean="0"/>
              <a:t>в мире, качества его преподавания в России, попытки фальсификации  истории… произошло </a:t>
            </a:r>
          </a:p>
          <a:p>
            <a:pPr algn="ctr">
              <a:buNone/>
            </a:pPr>
            <a:r>
              <a:rPr lang="ru-RU" sz="2900" b="1" dirty="0" smtClean="0">
                <a:solidFill>
                  <a:srgbClr val="FF0000"/>
                </a:solidFill>
              </a:rPr>
              <a:t>       размывание традиционных российских духовно-нравственных ценностей и ослабление единства многонационального народа РФ</a:t>
            </a:r>
          </a:p>
          <a:p>
            <a:pPr>
              <a:buNone/>
            </a:pPr>
            <a:endParaRPr lang="ru-RU" sz="900" b="1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ru-RU" sz="2900" b="1" i="1" dirty="0" smtClean="0"/>
              <a:t>     Стратегия национальной безопасности 31. 12. 2015</a:t>
            </a:r>
            <a:r>
              <a:rPr lang="ru-RU" sz="2900" b="1" dirty="0" smtClean="0"/>
              <a:t/>
            </a:r>
            <a:br>
              <a:rPr lang="ru-RU" sz="2900" b="1" dirty="0" smtClean="0"/>
            </a:br>
            <a:endParaRPr lang="ru-RU" sz="2900" b="1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2338" t="8821" r="22950" b="5232"/>
          <a:stretch/>
        </p:blipFill>
        <p:spPr bwMode="auto">
          <a:xfrm>
            <a:off x="899592" y="0"/>
            <a:ext cx="7200800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39112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784" t="52239" r="19906" b="9780"/>
          <a:stretch/>
        </p:blipFill>
        <p:spPr bwMode="auto">
          <a:xfrm>
            <a:off x="1227151" y="4005064"/>
            <a:ext cx="6598392" cy="2637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75" t="9067" r="19976" b="30739"/>
          <a:stretch/>
        </p:blipFill>
        <p:spPr bwMode="auto">
          <a:xfrm>
            <a:off x="1187624" y="209824"/>
            <a:ext cx="6627636" cy="37952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17953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9208" t="18545" r="20037" b="4781"/>
          <a:stretch/>
        </p:blipFill>
        <p:spPr bwMode="auto">
          <a:xfrm>
            <a:off x="539552" y="88241"/>
            <a:ext cx="8136904" cy="66131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37919367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AutoShape 7" descr="ÐÐ°ÑÑÐ¸Ð½ÐºÐ¸ Ð¿Ð¾ Ð·Ð°Ð¿ÑÐ¾ÑÑ ÐºÐ°ÑÑÐ¸Ð½ÐºÐ° Ð¼Ð¸ÐºÑÐ¾ÑÐºÐ¾Ð¿Ð°"/>
          <p:cNvSpPr>
            <a:spLocks noChangeAspect="1" noChangeArrowheads="1"/>
          </p:cNvSpPr>
          <p:nvPr/>
        </p:nvSpPr>
        <p:spPr bwMode="auto">
          <a:xfrm>
            <a:off x="4419600" y="4368800"/>
            <a:ext cx="304800" cy="4064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31" name="AutoShape 9" descr="ÐÐ°ÑÑÐ¸Ð½ÐºÐ¸ Ð¿Ð¾ Ð·Ð°Ð¿ÑÐ¾ÑÑ ÐºÐ°ÑÑÐ¸Ð½ÐºÐ° Ð¼Ð¸ÐºÑÐ¾ÑÐºÐ¾Ð¿Ð°"/>
          <p:cNvSpPr>
            <a:spLocks noChangeAspect="1" noChangeArrowheads="1"/>
          </p:cNvSpPr>
          <p:nvPr/>
        </p:nvSpPr>
        <p:spPr bwMode="auto">
          <a:xfrm>
            <a:off x="4419600" y="4368800"/>
            <a:ext cx="304800" cy="4064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sp>
        <p:nvSpPr>
          <p:cNvPr id="32" name="AutoShape 11" descr="ÐÐ°ÑÑÐ¸Ð½ÐºÐ¸ Ð¿Ð¾ Ð·Ð°Ð¿ÑÐ¾ÑÑ ÐºÐ°ÑÑÐ¸Ð½ÐºÐ° Ð¼Ð¸ÐºÑÐ¾ÑÐºÐ¾Ð¿Ð°"/>
          <p:cNvSpPr>
            <a:spLocks noChangeAspect="1" noChangeArrowheads="1"/>
          </p:cNvSpPr>
          <p:nvPr/>
        </p:nvSpPr>
        <p:spPr bwMode="auto">
          <a:xfrm>
            <a:off x="4419600" y="4368800"/>
            <a:ext cx="304800" cy="406400"/>
          </a:xfrm>
          <a:prstGeom prst="rect">
            <a:avLst/>
          </a:prstGeom>
          <a:noFill/>
        </p:spPr>
        <p:txBody>
          <a:bodyPr/>
          <a:lstStyle/>
          <a:p>
            <a:endParaRPr lang="ru-RU"/>
          </a:p>
        </p:txBody>
      </p:sp>
      <p:pic>
        <p:nvPicPr>
          <p:cNvPr id="8" name="Picture 1026" descr="сканировани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59832" y="932723"/>
            <a:ext cx="1837680" cy="2117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" name="Picture 1027" descr="сканирование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68168" y="3717032"/>
            <a:ext cx="2166511" cy="2496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Text Box 1029"/>
          <p:cNvSpPr txBox="1">
            <a:spLocks noChangeArrowheads="1"/>
          </p:cNvSpPr>
          <p:nvPr/>
        </p:nvSpPr>
        <p:spPr bwMode="auto">
          <a:xfrm>
            <a:off x="179512" y="1892830"/>
            <a:ext cx="2016720" cy="2585323"/>
          </a:xfrm>
          <a:prstGeom prst="rect">
            <a:avLst/>
          </a:prstGeom>
          <a:ln>
            <a:headEnd/>
            <a:tailEnd/>
          </a:ln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alibri" pitchFamily="34" charset="0"/>
              </a:rPr>
              <a:t>Информационная продукция: </a:t>
            </a:r>
            <a:r>
              <a:rPr lang="ru-RU" dirty="0" smtClean="0">
                <a:solidFill>
                  <a:schemeClr val="bg1"/>
                </a:solidFill>
                <a:latin typeface="Calibri" pitchFamily="34" charset="0"/>
              </a:rPr>
              <a:t>Интернет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Calibri" pitchFamily="34" charset="0"/>
              </a:rPr>
              <a:t>Реклама</a:t>
            </a:r>
            <a:endParaRPr lang="ru-RU" dirty="0">
              <a:solidFill>
                <a:schemeClr val="bg1"/>
              </a:solidFill>
              <a:latin typeface="Calibri" pitchFamily="34" charset="0"/>
            </a:endParaRPr>
          </a:p>
          <a:p>
            <a:pPr algn="ctr"/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Телевидение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Компьютерные игры</a:t>
            </a:r>
          </a:p>
          <a:p>
            <a:pPr algn="ctr"/>
            <a:r>
              <a:rPr lang="ru-RU" dirty="0">
                <a:solidFill>
                  <a:schemeClr val="bg1"/>
                </a:solidFill>
                <a:latin typeface="Calibri" pitchFamily="34" charset="0"/>
              </a:rPr>
              <a:t>Мода</a:t>
            </a:r>
          </a:p>
          <a:p>
            <a:pPr algn="ctr"/>
            <a:r>
              <a:rPr lang="ru-RU" dirty="0" smtClean="0">
                <a:solidFill>
                  <a:schemeClr val="bg1"/>
                </a:solidFill>
                <a:latin typeface="Calibri" pitchFamily="34" charset="0"/>
              </a:rPr>
              <a:t>Музыка</a:t>
            </a:r>
            <a:endParaRPr lang="ru-RU" dirty="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6" name="Line 1037"/>
          <p:cNvSpPr>
            <a:spLocks noChangeShapeType="1"/>
          </p:cNvSpPr>
          <p:nvPr/>
        </p:nvSpPr>
        <p:spPr bwMode="auto">
          <a:xfrm>
            <a:off x="4411216" y="1479285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AutoShape 1043"/>
          <p:cNvSpPr>
            <a:spLocks noChangeArrowheads="1"/>
          </p:cNvSpPr>
          <p:nvPr/>
        </p:nvSpPr>
        <p:spPr bwMode="auto">
          <a:xfrm>
            <a:off x="3801616" y="1885685"/>
            <a:ext cx="609600" cy="6096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8" name="AutoShape 1044"/>
          <p:cNvSpPr>
            <a:spLocks noChangeArrowheads="1"/>
          </p:cNvSpPr>
          <p:nvPr/>
        </p:nvSpPr>
        <p:spPr bwMode="auto">
          <a:xfrm>
            <a:off x="4411216" y="1276085"/>
            <a:ext cx="609600" cy="508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19" name="AutoShape 1045"/>
          <p:cNvSpPr>
            <a:spLocks noChangeArrowheads="1"/>
          </p:cNvSpPr>
          <p:nvPr/>
        </p:nvSpPr>
        <p:spPr bwMode="auto">
          <a:xfrm>
            <a:off x="3635896" y="1028733"/>
            <a:ext cx="609600" cy="508000"/>
          </a:xfrm>
          <a:prstGeom prst="irregularSeal1">
            <a:avLst/>
          </a:pr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ru-RU">
              <a:latin typeface="Calibri" pitchFamily="34" charset="0"/>
            </a:endParaRPr>
          </a:p>
        </p:txBody>
      </p:sp>
      <p:sp>
        <p:nvSpPr>
          <p:cNvPr id="21" name="Line 1047"/>
          <p:cNvSpPr>
            <a:spLocks noChangeShapeType="1"/>
          </p:cNvSpPr>
          <p:nvPr/>
        </p:nvSpPr>
        <p:spPr bwMode="auto">
          <a:xfrm>
            <a:off x="5868144" y="3621022"/>
            <a:ext cx="0" cy="2784309"/>
          </a:xfrm>
          <a:prstGeom prst="line">
            <a:avLst/>
          </a:prstGeom>
          <a:noFill/>
          <a:ln w="76200">
            <a:solidFill>
              <a:srgbClr val="FF0000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3" name="Line 1050"/>
          <p:cNvSpPr>
            <a:spLocks noChangeShapeType="1"/>
          </p:cNvSpPr>
          <p:nvPr/>
        </p:nvSpPr>
        <p:spPr bwMode="auto">
          <a:xfrm flipH="1">
            <a:off x="5148064" y="3621021"/>
            <a:ext cx="72008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4" name="Line 1051"/>
          <p:cNvSpPr>
            <a:spLocks noChangeShapeType="1"/>
          </p:cNvSpPr>
          <p:nvPr/>
        </p:nvSpPr>
        <p:spPr bwMode="auto">
          <a:xfrm flipH="1">
            <a:off x="5148064" y="6405331"/>
            <a:ext cx="720080" cy="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ru-RU"/>
          </a:p>
        </p:txBody>
      </p:sp>
      <p:sp>
        <p:nvSpPr>
          <p:cNvPr id="25" name="Text Box 1052"/>
          <p:cNvSpPr txBox="1">
            <a:spLocks noChangeArrowheads="1"/>
          </p:cNvSpPr>
          <p:nvPr/>
        </p:nvSpPr>
        <p:spPr bwMode="auto">
          <a:xfrm>
            <a:off x="5508104" y="3717032"/>
            <a:ext cx="317376" cy="1923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Б</a:t>
            </a:r>
          </a:p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А</a:t>
            </a:r>
          </a:p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Р</a:t>
            </a:r>
          </a:p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Ь</a:t>
            </a:r>
          </a:p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Е</a:t>
            </a:r>
          </a:p>
          <a:p>
            <a:pPr>
              <a:spcBef>
                <a:spcPct val="50000"/>
              </a:spcBef>
            </a:pPr>
            <a:r>
              <a:rPr lang="ru-RU" sz="1400" b="1" dirty="0">
                <a:solidFill>
                  <a:srgbClr val="FF0000"/>
                </a:solidFill>
                <a:latin typeface="Calibri" pitchFamily="34" charset="0"/>
              </a:rPr>
              <a:t>Р</a:t>
            </a:r>
          </a:p>
        </p:txBody>
      </p:sp>
      <p:sp>
        <p:nvSpPr>
          <p:cNvPr id="26" name="Пятиугольник 25"/>
          <p:cNvSpPr/>
          <p:nvPr/>
        </p:nvSpPr>
        <p:spPr>
          <a:xfrm>
            <a:off x="2195736" y="3140968"/>
            <a:ext cx="6768752" cy="384043"/>
          </a:xfrm>
          <a:prstGeom prst="homePlate">
            <a:avLst/>
          </a:prstGeom>
          <a:solidFill>
            <a:schemeClr val="accent4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4276" name="Picture 4" descr="Картинки по запросу картинка человек с компьютером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12161" y="3909054"/>
            <a:ext cx="2965725" cy="220824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4278" name="Picture 6" descr="Картинки по запросу картинка человек с компьютером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228184" y="452670"/>
            <a:ext cx="2286000" cy="2667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4135759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FF0000"/>
                </a:solidFill>
                <a:latin typeface="+mn-lt"/>
              </a:rPr>
              <a:t>Информационными воздействиями можно активизировать разные отделы и функции мозга</a:t>
            </a:r>
          </a:p>
        </p:txBody>
      </p:sp>
      <p:pic>
        <p:nvPicPr>
          <p:cNvPr id="53250" name="Picture 2" descr="http://img.bibo.kz/?668957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42698" y="1571612"/>
            <a:ext cx="6409333" cy="400052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158" y="214290"/>
            <a:ext cx="8501122" cy="285752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Информационные воздействия </a:t>
            </a:r>
            <a:r>
              <a:rPr lang="ru-RU" b="1" dirty="0" smtClean="0"/>
              <a:t>– интернет, телевидение, шоу-бизнес, кино, часто разобщают </a:t>
            </a:r>
            <a:r>
              <a:rPr lang="ru-RU" b="1" dirty="0" err="1" smtClean="0"/>
              <a:t>полушарные</a:t>
            </a:r>
            <a:r>
              <a:rPr lang="ru-RU" b="1" dirty="0" smtClean="0"/>
              <a:t> функции, </a:t>
            </a:r>
            <a:r>
              <a:rPr lang="ru-RU" b="1" dirty="0" smtClean="0">
                <a:solidFill>
                  <a:srgbClr val="FF0000"/>
                </a:solidFill>
              </a:rPr>
              <a:t>возбуждают право- и отключают  </a:t>
            </a:r>
            <a:r>
              <a:rPr lang="ru-RU" b="1" dirty="0" err="1" smtClean="0">
                <a:solidFill>
                  <a:srgbClr val="FF0000"/>
                </a:solidFill>
              </a:rPr>
              <a:t>левополушарные</a:t>
            </a:r>
            <a:r>
              <a:rPr lang="ru-RU" b="1" dirty="0" smtClean="0">
                <a:solidFill>
                  <a:srgbClr val="FF0000"/>
                </a:solidFill>
              </a:rPr>
              <a:t> функции</a:t>
            </a:r>
            <a:r>
              <a:rPr lang="ru-RU" b="1" dirty="0" smtClean="0"/>
              <a:t> </a:t>
            </a:r>
          </a:p>
          <a:p>
            <a:pPr algn="ctr">
              <a:buNone/>
            </a:pPr>
            <a:endParaRPr lang="ru-RU" b="1" dirty="0" smtClean="0"/>
          </a:p>
          <a:p>
            <a:pPr algn="ctr">
              <a:buNone/>
            </a:pPr>
            <a:endParaRPr lang="ru-RU" dirty="0"/>
          </a:p>
        </p:txBody>
      </p:sp>
      <p:pic>
        <p:nvPicPr>
          <p:cNvPr id="44034" name="Picture 2" descr="http://062013.imgbb.ru/user/25/250778/3104307f680ca0dffc35e4dc83d017d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29322" y="2643182"/>
            <a:ext cx="2928926" cy="3419558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214282" y="3357562"/>
            <a:ext cx="564360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Для снижения рисков деструктивного поведения – зависимостей, суицидов, агрессии,  терроризма  нужно усиление </a:t>
            </a:r>
            <a:r>
              <a:rPr lang="ru-RU" sz="2400" b="1" dirty="0" err="1" smtClean="0">
                <a:solidFill>
                  <a:srgbClr val="002060"/>
                </a:solidFill>
              </a:rPr>
              <a:t>левополушарных</a:t>
            </a:r>
            <a:r>
              <a:rPr lang="ru-RU" sz="2400" b="1" dirty="0" smtClean="0">
                <a:solidFill>
                  <a:srgbClr val="002060"/>
                </a:solidFill>
              </a:rPr>
              <a:t> функций, интеграция в и гармонизация функций обоих полушарий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750" y="620713"/>
            <a:ext cx="8434388" cy="5256212"/>
          </a:xfrm>
        </p:spPr>
        <p:txBody>
          <a:bodyPr>
            <a:normAutofit fontScale="92500" lnSpcReduction="20000"/>
          </a:bodyPr>
          <a:lstStyle/>
          <a:p>
            <a:pPr>
              <a:buFont typeface="Arial" charset="0"/>
              <a:buNone/>
              <a:defRPr/>
            </a:pPr>
            <a:r>
              <a:rPr lang="ru-RU" sz="3000" i="1" dirty="0" smtClean="0">
                <a:solidFill>
                  <a:srgbClr val="000099"/>
                </a:solidFill>
              </a:rPr>
              <a:t>Ориентация на: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личностный рост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определение и раскрытие  его ресурсов и  возможностей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 осознание своих потребностей  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открытие для себя адекватного смысла жизни</a:t>
            </a:r>
          </a:p>
          <a:p>
            <a:pPr>
              <a:buFontTx/>
              <a:buChar char="-"/>
              <a:defRPr/>
            </a:pPr>
            <a:r>
              <a:rPr lang="ru-RU" sz="3000" dirty="0" smtClean="0">
                <a:solidFill>
                  <a:srgbClr val="000099"/>
                </a:solidFill>
              </a:rPr>
              <a:t>формирование самозащиты от деструктивных внешних и внутренних явлений </a:t>
            </a:r>
          </a:p>
          <a:p>
            <a:pPr>
              <a:buFontTx/>
              <a:buChar char="-"/>
              <a:defRPr/>
            </a:pPr>
            <a:endParaRPr lang="ru-RU" sz="900" dirty="0" smtClean="0"/>
          </a:p>
          <a:p>
            <a:pPr algn="ctr">
              <a:buFont typeface="Arial" charset="0"/>
              <a:buNone/>
              <a:defRPr/>
            </a:pPr>
            <a:r>
              <a:rPr lang="ru-RU" b="1" dirty="0" smtClean="0">
                <a:solidFill>
                  <a:srgbClr val="C00000"/>
                </a:solidFill>
              </a:rPr>
              <a:t>Актуализируем навыки саморазвития, конструктивного общения, адекватной социальной активности,  чувства ценности  жизни. </a:t>
            </a:r>
          </a:p>
          <a:p>
            <a:pPr>
              <a:defRPr/>
            </a:pPr>
            <a:endParaRPr lang="ru-RU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3" cstate="print"/>
          <a:srcRect l="6914" t="19574" r="4537" b="10797"/>
          <a:stretch>
            <a:fillRect/>
          </a:stretch>
        </p:blipFill>
        <p:spPr bwMode="auto">
          <a:xfrm>
            <a:off x="179512" y="1268760"/>
            <a:ext cx="8784976" cy="4392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1850305395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ru-RU" sz="3600" dirty="0" smtClean="0">
                <a:solidFill>
                  <a:srgbClr val="C00000"/>
                </a:solidFill>
              </a:rPr>
              <a:t>Эффективные методы</a:t>
            </a: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258888" y="1371600"/>
            <a:ext cx="7504112" cy="4114800"/>
          </a:xfrm>
        </p:spPr>
        <p:txBody>
          <a:bodyPr>
            <a:normAutofit lnSpcReduction="10000"/>
          </a:bodyPr>
          <a:lstStyle/>
          <a:p>
            <a:pPr>
              <a:defRPr/>
            </a:pPr>
            <a:r>
              <a:rPr lang="ru-RU" sz="2800" i="1" dirty="0" smtClean="0">
                <a:solidFill>
                  <a:srgbClr val="002060"/>
                </a:solidFill>
              </a:rPr>
              <a:t>Постижение </a:t>
            </a:r>
            <a:r>
              <a:rPr lang="ru-RU" sz="2800" i="1" dirty="0">
                <a:solidFill>
                  <a:srgbClr val="002060"/>
                </a:solidFill>
              </a:rPr>
              <a:t>своего истинного </a:t>
            </a:r>
            <a:r>
              <a:rPr lang="ru-RU" sz="2800" i="1" dirty="0" smtClean="0">
                <a:solidFill>
                  <a:srgbClr val="002060"/>
                </a:solidFill>
              </a:rPr>
              <a:t>Я (БПСМЧ)</a:t>
            </a:r>
            <a:endParaRPr lang="ru-RU" sz="2800" i="1" dirty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800" i="1" dirty="0" smtClean="0">
                <a:solidFill>
                  <a:srgbClr val="002060"/>
                </a:solidFill>
              </a:rPr>
              <a:t>Содержательная оценка конфликта и самопомощь</a:t>
            </a:r>
            <a:endParaRPr lang="ru-RU" sz="2800" dirty="0" smtClean="0">
              <a:solidFill>
                <a:srgbClr val="002060"/>
              </a:solidFill>
            </a:endParaRPr>
          </a:p>
          <a:p>
            <a:pPr>
              <a:defRPr/>
            </a:pPr>
            <a:r>
              <a:rPr lang="ru-RU" sz="2800" dirty="0" smtClean="0">
                <a:solidFill>
                  <a:srgbClr val="002060"/>
                </a:solidFill>
              </a:rPr>
              <a:t>Тренинг</a:t>
            </a:r>
            <a:r>
              <a:rPr lang="ru-RU" sz="2800" b="1" dirty="0" smtClean="0">
                <a:solidFill>
                  <a:srgbClr val="002060"/>
                </a:solidFill>
              </a:rPr>
              <a:t> </a:t>
            </a:r>
            <a:r>
              <a:rPr lang="ru-RU" sz="2800" i="1" dirty="0">
                <a:solidFill>
                  <a:srgbClr val="002060"/>
                </a:solidFill>
              </a:rPr>
              <a:t>(</a:t>
            </a:r>
            <a:r>
              <a:rPr lang="ru-RU" sz="2800" i="1" dirty="0" err="1">
                <a:solidFill>
                  <a:srgbClr val="002060"/>
                </a:solidFill>
              </a:rPr>
              <a:t>самоосознание</a:t>
            </a:r>
            <a:r>
              <a:rPr lang="ru-RU" sz="2800" i="1" dirty="0">
                <a:solidFill>
                  <a:srgbClr val="002060"/>
                </a:solidFill>
              </a:rPr>
              <a:t>, </a:t>
            </a:r>
            <a:r>
              <a:rPr lang="ru-RU" sz="2800" i="1" dirty="0" err="1">
                <a:solidFill>
                  <a:srgbClr val="002060"/>
                </a:solidFill>
              </a:rPr>
              <a:t>самопринятие</a:t>
            </a:r>
            <a:r>
              <a:rPr lang="ru-RU" sz="2800" i="1" dirty="0">
                <a:solidFill>
                  <a:srgbClr val="002060"/>
                </a:solidFill>
              </a:rPr>
              <a:t>, активизация внутренних ресурсов, развитие коммуникативных способностей, развитие и совершенствование  умений и навыков социальной активности, формирование системы ценностей и жизненной перспективы)</a:t>
            </a:r>
            <a:endParaRPr lang="ru-RU" sz="2800" b="1" dirty="0">
              <a:solidFill>
                <a:srgbClr val="002060"/>
              </a:solidFill>
            </a:endParaRPr>
          </a:p>
          <a:p>
            <a:pPr>
              <a:defRPr/>
            </a:pPr>
            <a:endParaRPr lang="ru-RU" sz="2800" dirty="0"/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необходимо твёрдо сформировать ряд убеждений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>
              <a:buNone/>
            </a:pPr>
            <a:endParaRPr lang="ru-RU" dirty="0" smtClean="0"/>
          </a:p>
          <a:p>
            <a:r>
              <a:rPr lang="ru-RU" dirty="0" smtClean="0">
                <a:solidFill>
                  <a:srgbClr val="002060"/>
                </a:solidFill>
              </a:rPr>
              <a:t>терроризм во всех его формах и проявлениях представляет собой одну из самых серьёзных угроз национальной безопасности России;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является бесчеловечной и преступной и не имеющей оправдания независимо от мотивации;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неизбежно будет раскрыта, а её участники понесут заслуженное наказание;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любая террористическая деятельность бесцельна, так как не способствует созданию благополучной и счастливой жизни её участников ни при каких условиях.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95536" y="476672"/>
            <a:ext cx="8229600" cy="6048672"/>
          </a:xfrm>
        </p:spPr>
        <p:txBody>
          <a:bodyPr>
            <a:normAutofit fontScale="92500" lnSpcReduction="20000"/>
          </a:bodyPr>
          <a:lstStyle/>
          <a:p>
            <a:pPr>
              <a:buNone/>
            </a:pPr>
            <a:r>
              <a:rPr lang="ru-RU" sz="2000" dirty="0" smtClean="0"/>
              <a:t>		</a:t>
            </a:r>
            <a:r>
              <a:rPr lang="ru-RU" sz="2400" b="1" dirty="0" smtClean="0">
                <a:solidFill>
                  <a:srgbClr val="C00000"/>
                </a:solidFill>
              </a:rPr>
              <a:t>Необходимо научиться:</a:t>
            </a:r>
          </a:p>
          <a:p>
            <a:pPr>
              <a:buNone/>
            </a:pPr>
            <a:r>
              <a:rPr lang="ru-RU" sz="2400" dirty="0" smtClean="0"/>
              <a:t>	- </a:t>
            </a:r>
            <a:r>
              <a:rPr lang="ru-RU" sz="2400" dirty="0" smtClean="0">
                <a:solidFill>
                  <a:srgbClr val="002060"/>
                </a:solidFill>
              </a:rPr>
              <a:t>предвидеть события </a:t>
            </a:r>
          </a:p>
          <a:p>
            <a:pPr>
              <a:buNone/>
            </a:pPr>
            <a:r>
              <a:rPr lang="ru-RU" sz="2400" dirty="0" smtClean="0">
                <a:solidFill>
                  <a:srgbClr val="002060"/>
                </a:solidFill>
              </a:rPr>
              <a:t>	-прогнозировать развитие различных опасных ситуаций и вести себя безопасно, чтобы снизить фактор риска от их последствий. </a:t>
            </a:r>
          </a:p>
          <a:p>
            <a:pPr>
              <a:buNone/>
            </a:pPr>
            <a:r>
              <a:rPr lang="ru-RU" sz="2400" dirty="0" smtClean="0"/>
              <a:t>		</a:t>
            </a:r>
            <a:r>
              <a:rPr lang="ru-RU" sz="2400" b="1" dirty="0" smtClean="0">
                <a:solidFill>
                  <a:srgbClr val="C00000"/>
                </a:solidFill>
              </a:rPr>
              <a:t>Важно :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иметь чётко сформулированную цель жизни и добиваться её достижения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противостоять различным соблазнам и экстремистским предложениям, какими бы они ни казались привлекательными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учиться приспосабливаться к постоянно меняющейся обстановке и регулировать в соответствии с ней своё поведение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 управлять своими эмоциями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противостоять воздействию сильного стресса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вырабатывать эмоциональную устойчивость и психологическую уравновешенность в поведении в различных жизненных ситуациях</a:t>
            </a:r>
          </a:p>
          <a:p>
            <a:pPr>
              <a:buFontTx/>
              <a:buChar char="-"/>
            </a:pPr>
            <a:r>
              <a:rPr lang="ru-RU" sz="2400" dirty="0" smtClean="0">
                <a:solidFill>
                  <a:srgbClr val="002060"/>
                </a:solidFill>
              </a:rPr>
              <a:t>постоянно формировать и совершенствовать свою индивидуальную систему здорового образа жизни и повышать уровень своей культуры безопасности жизнедеятельности</a:t>
            </a:r>
            <a:endParaRPr lang="ru-RU" sz="2400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4198" y="332656"/>
            <a:ext cx="3948666" cy="38884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89993" y="404665"/>
            <a:ext cx="3514455" cy="38910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7654" name="TextBox 6"/>
          <p:cNvSpPr txBox="1">
            <a:spLocks noChangeArrowheads="1"/>
          </p:cNvSpPr>
          <p:nvPr/>
        </p:nvSpPr>
        <p:spPr bwMode="auto">
          <a:xfrm>
            <a:off x="971550" y="4941888"/>
            <a:ext cx="338455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 smtClean="0"/>
              <a:t>Адресная </a:t>
            </a:r>
            <a:r>
              <a:rPr lang="ru-RU" b="1" dirty="0"/>
              <a:t>работа с различным </a:t>
            </a:r>
            <a:r>
              <a:rPr lang="ru-RU" b="1" dirty="0" smtClean="0"/>
              <a:t>контингентом</a:t>
            </a:r>
            <a:endParaRPr lang="ru-RU" b="1" dirty="0"/>
          </a:p>
        </p:txBody>
      </p:sp>
      <p:sp>
        <p:nvSpPr>
          <p:cNvPr id="27655" name="TextBox 7"/>
          <p:cNvSpPr txBox="1">
            <a:spLocks noChangeArrowheads="1"/>
          </p:cNvSpPr>
          <p:nvPr/>
        </p:nvSpPr>
        <p:spPr bwMode="auto">
          <a:xfrm>
            <a:off x="5148263" y="4868863"/>
            <a:ext cx="3744912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ru-RU" b="1" dirty="0"/>
              <a:t>Психологическая экспертиза (оценка) комфортности и безопасности образовательной среды образовательных организаций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976664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1800" dirty="0" smtClean="0"/>
              <a:t>		</a:t>
            </a:r>
            <a:r>
              <a:rPr lang="ru-RU" sz="2200" b="1" dirty="0" smtClean="0">
                <a:solidFill>
                  <a:srgbClr val="002060"/>
                </a:solidFill>
              </a:rPr>
              <a:t>Конечным результатом формирования антитеррористического мировоззрения должны стать                        </a:t>
            </a:r>
            <a:r>
              <a:rPr lang="ru-RU" sz="2200" b="1" dirty="0" smtClean="0">
                <a:solidFill>
                  <a:srgbClr val="C00000"/>
                </a:solidFill>
              </a:rPr>
              <a:t>три психологических новообразования                            </a:t>
            </a:r>
            <a:r>
              <a:rPr lang="ru-RU" sz="2200" b="1" dirty="0" smtClean="0">
                <a:solidFill>
                  <a:srgbClr val="002060"/>
                </a:solidFill>
              </a:rPr>
              <a:t>(составляющих элементов) в сознании личности, которые могут и должны трансформироваться в устойчивые формы общественного сознания:</a:t>
            </a:r>
          </a:p>
          <a:p>
            <a:pPr>
              <a:buNone/>
            </a:pPr>
            <a:endParaRPr lang="ru-RU" sz="2200" b="1" dirty="0" smtClean="0">
              <a:solidFill>
                <a:srgbClr val="002060"/>
              </a:solidFill>
            </a:endParaRPr>
          </a:p>
          <a:p>
            <a:r>
              <a:rPr lang="ru-RU" sz="2200" b="1" dirty="0" smtClean="0">
                <a:solidFill>
                  <a:srgbClr val="002060"/>
                </a:solidFill>
              </a:rPr>
              <a:t>а) убеждение в своей принадлежности к многонациональному российскому обществу, которое находится в состоянии совершенствования всех сфер своей жизни: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б) стойкое неприятие всех видов экстремизма, в том числе политического и религиозного, порождающего террор как средство решения фундаментальных социально-экономических и политических проблем;</a:t>
            </a:r>
          </a:p>
          <a:p>
            <a:r>
              <a:rPr lang="ru-RU" sz="2200" b="1" dirty="0" smtClean="0">
                <a:solidFill>
                  <a:srgbClr val="002060"/>
                </a:solidFill>
              </a:rPr>
              <a:t>в) устойчивый психологический иммунитет к воздействию экстремистов, стремящихся влиять на власть посредством устрашения населения террором.</a:t>
            </a:r>
          </a:p>
          <a:p>
            <a:endParaRPr lang="ru-RU" sz="1800" dirty="0"/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print">
            <a:lum bright="10000" contrast="40000"/>
          </a:blip>
          <a:srcRect l="9931" t="2625" r="19933" b="10751"/>
          <a:stretch>
            <a:fillRect/>
          </a:stretch>
        </p:blipFill>
        <p:spPr bwMode="auto">
          <a:xfrm rot="16200000">
            <a:off x="-689500" y="1273678"/>
            <a:ext cx="6165304" cy="4283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6254" t="2766" r="14000" b="42139"/>
          <a:stretch/>
        </p:blipFill>
        <p:spPr>
          <a:xfrm>
            <a:off x="4644008" y="404664"/>
            <a:ext cx="4100104" cy="5976664"/>
          </a:xfrm>
          <a:prstGeom prst="rect">
            <a:avLst/>
          </a:prstGeom>
        </p:spPr>
      </p:pic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 l="23989" t="22438" r="23435" b="11610"/>
          <a:stretch>
            <a:fillRect/>
          </a:stretch>
        </p:blipFill>
        <p:spPr bwMode="auto">
          <a:xfrm>
            <a:off x="0" y="0"/>
            <a:ext cx="4788024" cy="439248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138863"/>
            <a:ext cx="9144000" cy="7191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4860032" y="260648"/>
            <a:ext cx="4104456" cy="64017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86</a:t>
            </a:r>
          </a:p>
          <a:p>
            <a:pPr algn="ctr"/>
            <a:r>
              <a:rPr lang="ru-RU" dirty="0" smtClean="0">
                <a:solidFill>
                  <a:srgbClr val="002060"/>
                </a:solidFill>
              </a:rPr>
              <a:t> психологов ведомственных психологических служб здравоохранения, МЧС, образования, социальной защиты и молодёжной политики </a:t>
            </a:r>
          </a:p>
          <a:p>
            <a:endParaRPr lang="ru-RU" sz="800" dirty="0" smtClean="0">
              <a:solidFill>
                <a:srgbClr val="002060"/>
              </a:solidFill>
            </a:endParaRPr>
          </a:p>
          <a:p>
            <a:endParaRPr lang="ru-RU" sz="800" dirty="0" smtClean="0">
              <a:solidFill>
                <a:srgbClr val="002060"/>
              </a:solidFill>
            </a:endParaRPr>
          </a:p>
          <a:p>
            <a:pPr algn="just"/>
            <a:r>
              <a:rPr lang="ru-RU" dirty="0" smtClean="0">
                <a:solidFill>
                  <a:srgbClr val="002060"/>
                </a:solidFill>
              </a:rPr>
              <a:t>      </a:t>
            </a:r>
            <a:r>
              <a:rPr lang="ru-RU" sz="2000" dirty="0" smtClean="0">
                <a:solidFill>
                  <a:srgbClr val="002060"/>
                </a:solidFill>
              </a:rPr>
              <a:t>Эти три дня реабилитации были «просто спасительными».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  Все методики стопроцентно мне помогли начать потихонечку восстанавливаться. Особенно я выделяю гипноз и методику движения глазами. Волшебство просто)) Мне очень помогло. </a:t>
            </a:r>
          </a:p>
          <a:p>
            <a:pPr algn="just"/>
            <a:r>
              <a:rPr lang="ru-RU" sz="2000" dirty="0" smtClean="0">
                <a:solidFill>
                  <a:srgbClr val="002060"/>
                </a:solidFill>
              </a:rPr>
              <a:t>      После массажа стоп, стала более устойчивой. Приятно наблюдать, как тело само укореняется. На медитациях очень отдохнула. Время, проведенное с коллегами, ценно. </a:t>
            </a:r>
            <a:endParaRPr lang="ru-RU" sz="2000" dirty="0">
              <a:solidFill>
                <a:srgbClr val="002060"/>
              </a:solidFill>
            </a:endParaRPr>
          </a:p>
        </p:txBody>
      </p:sp>
      <p:sp>
        <p:nvSpPr>
          <p:cNvPr id="1029" name="AutoShape 5" descr="https://minmol.tatarstan.ru/file/minmol/Image/1(5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1" name="AutoShape 7" descr="https://minmol.tatarstan.ru/file/minmol/Image/1(5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33" name="AutoShape 9" descr="https://minmol.tatarstan.ru/file/minmol/Image/5(3)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4" cstate="print"/>
          <a:srcRect l="11341" t="32110" r="36636" b="18672"/>
          <a:stretch>
            <a:fillRect/>
          </a:stretch>
        </p:blipFill>
        <p:spPr bwMode="auto">
          <a:xfrm>
            <a:off x="323528" y="4509120"/>
            <a:ext cx="4032448" cy="21449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12891235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260648"/>
            <a:ext cx="5184576" cy="7660232"/>
          </a:xfrm>
        </p:spPr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 smtClean="0"/>
              <a:t>		</a:t>
            </a:r>
            <a:r>
              <a:rPr lang="ru-RU" sz="6200" dirty="0" smtClean="0">
                <a:solidFill>
                  <a:srgbClr val="002060"/>
                </a:solidFill>
              </a:rPr>
              <a:t>Цель исследования -  изучение практики реализации профилактической работы по противодействию идеологии экстремизма и терроризма в образовательных организациях среди обучающихся старших классов.</a:t>
            </a:r>
          </a:p>
          <a:p>
            <a:pPr>
              <a:buNone/>
            </a:pPr>
            <a:endParaRPr lang="ru-RU" sz="6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		Приоритетные задачи исследования: </a:t>
            </a: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- определение состояния деятельности общеобразовательных организаций Республики Татарстан по данному направлению;</a:t>
            </a: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- степени погруженности педагогических работников в проблематику;</a:t>
            </a: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- достаточности технологического и методического обеспечения профилактической работы;</a:t>
            </a:r>
          </a:p>
          <a:p>
            <a:pPr>
              <a:buFontTx/>
              <a:buChar char="-"/>
            </a:pPr>
            <a:r>
              <a:rPr lang="ru-RU" sz="6200" dirty="0" smtClean="0">
                <a:solidFill>
                  <a:srgbClr val="002060"/>
                </a:solidFill>
              </a:rPr>
              <a:t>актуальных проблемных «зон».</a:t>
            </a:r>
          </a:p>
          <a:p>
            <a:pPr>
              <a:buFontTx/>
              <a:buChar char="-"/>
            </a:pPr>
            <a:endParaRPr lang="ru-RU" sz="6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		Целевая аудитория исследования - классные руководители 8-х и 10-х классов  126 чел (36%) и заместители директоров по ВР/УВР 219 чел (64%). Всего 345 чел.</a:t>
            </a:r>
          </a:p>
          <a:p>
            <a:pPr>
              <a:buFontTx/>
              <a:buChar char="-"/>
            </a:pPr>
            <a:endParaRPr lang="ru-RU" sz="62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6200" dirty="0" smtClean="0">
                <a:solidFill>
                  <a:srgbClr val="002060"/>
                </a:solidFill>
              </a:rPr>
              <a:t>		</a:t>
            </a:r>
            <a:endParaRPr lang="ru-RU" sz="6200" dirty="0">
              <a:solidFill>
                <a:srgbClr val="00206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lum bright="30000" contrast="40000"/>
          </a:blip>
          <a:srcRect l="5376" t="14485" r="2751" b="9473"/>
          <a:stretch>
            <a:fillRect/>
          </a:stretch>
        </p:blipFill>
        <p:spPr bwMode="auto">
          <a:xfrm>
            <a:off x="5148064" y="548680"/>
            <a:ext cx="3719248" cy="54726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8193" name="Диаграмма 5"/>
          <p:cNvGraphicFramePr>
            <a:graphicFrameLocks/>
          </p:cNvGraphicFramePr>
          <p:nvPr/>
        </p:nvGraphicFramePr>
        <p:xfrm>
          <a:off x="0" y="0"/>
          <a:ext cx="9144000" cy="3501008"/>
        </p:xfrm>
        <a:graphic>
          <a:graphicData uri="http://schemas.openxmlformats.org/presentationml/2006/ole">
            <p:oleObj spid="_x0000_s164902" name="Диаграмма" r:id="rId3" imgW="5584420" imgH="2603218" progId="Excel.Sheet.8">
              <p:embed/>
            </p:oleObj>
          </a:graphicData>
        </a:graphic>
      </p:graphicFrame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2600325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3187" name="Диаграмма 2"/>
          <p:cNvGraphicFramePr>
            <a:graphicFrameLocks/>
          </p:cNvGraphicFramePr>
          <p:nvPr/>
        </p:nvGraphicFramePr>
        <p:xfrm>
          <a:off x="0" y="3573017"/>
          <a:ext cx="9144000" cy="3284984"/>
        </p:xfrm>
        <a:graphic>
          <a:graphicData uri="http://schemas.openxmlformats.org/presentationml/2006/ole">
            <p:oleObj spid="_x0000_s164903" name="Диаграмма" r:id="rId4" imgW="6480610" imgH="2786113" progId="Excel.Sheet.8">
              <p:embed/>
            </p:oleObj>
          </a:graphicData>
        </a:graphic>
      </p:graphicFrame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8" name="Диаграмма 29"/>
          <p:cNvPicPr>
            <a:picLocks noChangeArrowheads="1"/>
          </p:cNvPicPr>
          <p:nvPr/>
        </p:nvPicPr>
        <p:blipFill>
          <a:blip r:embed="rId3" cstate="print"/>
          <a:srcRect r="-44" b="-76"/>
          <a:stretch>
            <a:fillRect/>
          </a:stretch>
        </p:blipFill>
        <p:spPr bwMode="auto">
          <a:xfrm>
            <a:off x="0" y="188640"/>
            <a:ext cx="9144000" cy="64533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2" descr="White Snow Vector Blue Background. Light Snowfall Holiday. Silver Falling Transparent. magic Snowflake Backdrop. - 15745029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4" name="AutoShape 4" descr="C:\Users\%D0%9F%D0%BE%D0%BB%D1%8C%D0%B7%D0%BE%D0%B2%D0%B0%D1%82%D0%B5%D0%BB%D1%8C\Pictures\157450291-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6" name="AutoShape 6" descr="C:\Users\%D0%9F%D0%BE%D0%BB%D1%8C%D0%B7%D0%BE%D0%B2%D0%B0%D1%82%D0%B5%D0%BB%D1%8C\Pictures\157450291-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68" name="AutoShape 8" descr="C:\Users\%D0%9F%D0%BE%D0%BB%D1%8C%D0%B7%D0%BE%D0%B2%D0%B0%D1%82%D0%B5%D0%BB%D1%8C\Pictures\157450291- (1).webp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2" name="AutoShape 12" descr="Тюменцы вырежут из бумаги самую большую в мире снежинку - Тюменская ли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5374" name="AutoShape 14" descr="Тюменцы вырежут из бумаги самую большую в мире снежинку - Тюменская лини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9" name="Picture 17" descr="Снежинка фон | Бесплатно Фото"/>
          <p:cNvPicPr>
            <a:picLocks noChangeAspect="1" noChangeArrowheads="1"/>
          </p:cNvPicPr>
          <p:nvPr/>
        </p:nvPicPr>
        <p:blipFill>
          <a:blip r:embed="rId2" cstate="print"/>
          <a:srcRect t="80520" b="6493"/>
          <a:stretch>
            <a:fillRect/>
          </a:stretch>
        </p:blipFill>
        <p:spPr bwMode="auto">
          <a:xfrm>
            <a:off x="0" y="6137920"/>
            <a:ext cx="9144000" cy="72008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3" cstate="print"/>
          <a:srcRect l="14038" r="12077"/>
          <a:stretch>
            <a:fillRect/>
          </a:stretch>
        </p:blipFill>
        <p:spPr bwMode="auto">
          <a:xfrm>
            <a:off x="755576" y="188640"/>
            <a:ext cx="7776864" cy="59177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0" name="Группа 9"/>
          <p:cNvGrpSpPr/>
          <p:nvPr/>
        </p:nvGrpSpPr>
        <p:grpSpPr>
          <a:xfrm>
            <a:off x="2843808" y="0"/>
            <a:ext cx="3384376" cy="894756"/>
            <a:chOff x="4943590" y="1335324"/>
            <a:chExt cx="2016225" cy="966415"/>
          </a:xfrm>
          <a:scene3d>
            <a:camera prst="orthographicFront"/>
            <a:lightRig rig="threePt" dir="t">
              <a:rot lat="0" lon="0" rev="7500000"/>
            </a:lightRig>
          </a:scene3d>
        </p:grpSpPr>
        <p:sp>
          <p:nvSpPr>
            <p:cNvPr id="11" name="Скругленный прямоугольник 10"/>
            <p:cNvSpPr/>
            <p:nvPr/>
          </p:nvSpPr>
          <p:spPr>
            <a:xfrm>
              <a:off x="4943590" y="1335324"/>
              <a:ext cx="2016225" cy="966415"/>
            </a:xfrm>
            <a:prstGeom prst="roundRect">
              <a:avLst/>
            </a:prstGeom>
            <a:sp3d prstMaterial="plastic">
              <a:bevelT w="127000" h="25400" prst="relaxedInset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-1116192"/>
                <a:satOff val="6725"/>
                <a:lumOff val="539"/>
                <a:alphaOff val="0"/>
              </a:schemeClr>
            </a:fillRef>
            <a:effectRef idx="2">
              <a:schemeClr val="accent4">
                <a:hueOff val="-1116192"/>
                <a:satOff val="6725"/>
                <a:lumOff val="539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2" name="Скругленный прямоугольник 4"/>
            <p:cNvSpPr/>
            <p:nvPr/>
          </p:nvSpPr>
          <p:spPr>
            <a:xfrm>
              <a:off x="5015598" y="1368440"/>
              <a:ext cx="1921873" cy="87206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600" kern="1200" dirty="0" smtClean="0"/>
                <a:t>Организационный компонент</a:t>
              </a:r>
              <a:endParaRPr lang="ru-RU" sz="1600" kern="1200" dirty="0"/>
            </a:p>
          </p:txBody>
        </p:sp>
      </p:grpSp>
    </p:spTree>
    <p:extLst>
      <p:ext uri="{BB962C8B-B14F-4D97-AF65-F5344CB8AC3E}">
        <p14:creationId xmlns="" xmlns:p14="http://schemas.microsoft.com/office/powerpoint/2010/main" val="3701080498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>Выводы….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08720"/>
            <a:ext cx="8229600" cy="5616624"/>
          </a:xfrm>
        </p:spPr>
        <p:txBody>
          <a:bodyPr>
            <a:normAutofit/>
          </a:bodyPr>
          <a:lstStyle/>
          <a:p>
            <a:pPr lvl="0" algn="just"/>
            <a:r>
              <a:rPr lang="ru-RU" sz="2800" dirty="0" smtClean="0"/>
              <a:t>Респонденты существенную роль в проведении работы по профилактике экстремизма и терроризма среди обучающихся делегируют правоохранительным органам и СМИ, нивелируя при этом ресурсы образовательной практики и воспитательной работы в формировании ключевых компетенций школьников, которые способны выступить системой личностной самозащиты от рисков вовлечения в экстремистскую деятельность и террористические организации. Другими словами, присутствует перенос ответственности.</a:t>
            </a:r>
          </a:p>
          <a:p>
            <a:endParaRPr lang="ru-RU" sz="2000" dirty="0"/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9"/>
          <p:cNvPicPr/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1052736"/>
            <a:ext cx="6120680" cy="4752528"/>
          </a:xfrm>
          <a:prstGeom prst="rect">
            <a:avLst/>
          </a:prstGeom>
          <a:noFill/>
          <a:ln>
            <a:noFill/>
          </a:ln>
          <a:extLst/>
        </p:spPr>
      </p:pic>
    </p:spTree>
    <p:extLst>
      <p:ext uri="{BB962C8B-B14F-4D97-AF65-F5344CB8AC3E}">
        <p14:creationId xmlns="" xmlns:p14="http://schemas.microsoft.com/office/powerpoint/2010/main" val="3303289290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smtClean="0"/>
              <a:t>Кто Я?</a:t>
            </a:r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b="8535"/>
          <a:stretch/>
        </p:blipFill>
        <p:spPr>
          <a:xfrm>
            <a:off x="-11363" y="0"/>
            <a:ext cx="9144000" cy="627261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493095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b="6168"/>
          <a:stretch/>
        </p:blipFill>
        <p:spPr>
          <a:xfrm>
            <a:off x="0" y="0"/>
            <a:ext cx="9144000" cy="643498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72227085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 hidden="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" name="Рисунок 2"/>
          <p:cNvPicPr/>
          <p:nvPr/>
        </p:nvPicPr>
        <p:blipFill rotWithShape="1">
          <a:blip r:embed="rId2" cstate="print"/>
          <a:srcRect b="6666"/>
          <a:stretch/>
        </p:blipFill>
        <p:spPr>
          <a:xfrm>
            <a:off x="0" y="0"/>
            <a:ext cx="9144000" cy="64008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110141378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69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520134"/>
            <a:ext cx="7272807" cy="56557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="" xmlns:p14="http://schemas.microsoft.com/office/powerpoint/2010/main" val="816271011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5536" y="1"/>
            <a:ext cx="1354741" cy="20608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Прямоугольник 2"/>
          <p:cNvSpPr/>
          <p:nvPr/>
        </p:nvSpPr>
        <p:spPr>
          <a:xfrm>
            <a:off x="1979712" y="332656"/>
            <a:ext cx="69127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Самоанализ общественных, материальных и духовных условий</a:t>
            </a:r>
          </a:p>
          <a:p>
            <a:pPr algn="ctr"/>
            <a:r>
              <a:rPr lang="ru-RU" sz="2400" b="1" dirty="0" smtClean="0">
                <a:solidFill>
                  <a:srgbClr val="002060"/>
                </a:solidFill>
              </a:rPr>
              <a:t> существования человека</a:t>
            </a:r>
            <a:endParaRPr lang="ru-RU" sz="2400" b="1" dirty="0">
              <a:solidFill>
                <a:srgbClr val="00206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3576313130"/>
              </p:ext>
            </p:extLst>
          </p:nvPr>
        </p:nvGraphicFramePr>
        <p:xfrm>
          <a:off x="179512" y="2204864"/>
          <a:ext cx="8688288" cy="3901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72072"/>
                <a:gridCol w="2004392"/>
                <a:gridCol w="2339752"/>
                <a:gridCol w="2172072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Условия существования и деятельности моего ребенка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Степень их выраженности (высокая, средняя, низкая)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Степень</a:t>
                      </a:r>
                      <a:r>
                        <a:rPr lang="ru-RU" sz="1800" baseline="0" dirty="0" smtClean="0"/>
                        <a:t> удовлетворенностью ими </a:t>
                      </a:r>
                      <a:endParaRPr lang="ru-RU" sz="1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800" dirty="0" smtClean="0"/>
                        <a:t>Присутствующие риски</a:t>
                      </a:r>
                      <a:endParaRPr lang="ru-RU" sz="1800" dirty="0"/>
                    </a:p>
                  </a:txBody>
                  <a:tcPr/>
                </a:tc>
              </a:tr>
              <a:tr h="4123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Общественные условия (люди)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4123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Материальные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условия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/>
                    </a:p>
                  </a:txBody>
                  <a:tcPr/>
                </a:tc>
              </a:tr>
              <a:tr h="412312">
                <a:tc>
                  <a:txBody>
                    <a:bodyPr/>
                    <a:lstStyle/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Духовные</a:t>
                      </a:r>
                    </a:p>
                    <a:p>
                      <a:pPr algn="ctr"/>
                      <a:r>
                        <a:rPr lang="ru-RU" sz="2000" b="1" dirty="0" smtClean="0">
                          <a:solidFill>
                            <a:srgbClr val="002060"/>
                          </a:solidFill>
                        </a:rPr>
                        <a:t> условия (духовные</a:t>
                      </a:r>
                      <a:r>
                        <a:rPr lang="ru-RU" sz="2000" b="1" baseline="0" dirty="0" smtClean="0">
                          <a:solidFill>
                            <a:srgbClr val="002060"/>
                          </a:solidFill>
                        </a:rPr>
                        <a:t> ценности)</a:t>
                      </a:r>
                      <a:endParaRPr lang="ru-RU" sz="2000" b="1" dirty="0">
                        <a:solidFill>
                          <a:srgbClr val="00206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1365468128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Box 2"/>
          <p:cNvSpPr txBox="1">
            <a:spLocks noChangeArrowheads="1"/>
          </p:cNvSpPr>
          <p:nvPr/>
        </p:nvSpPr>
        <p:spPr bwMode="auto">
          <a:xfrm>
            <a:off x="1187450" y="0"/>
            <a:ext cx="7272338" cy="437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1" hangingPunct="1"/>
            <a:endParaRPr lang="ru-RU" altLang="ru-RU" sz="2000"/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От запрета на выражение своего мнения и чувств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 От боязни своих ошибок 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От установки жить чужими интересами и желаниями 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От патологического сравнения себя с другими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От обещаний, которые заведомо не сможешь сдержать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 От мрачных, негативных  мыслей </a:t>
            </a:r>
          </a:p>
          <a:p>
            <a:pPr algn="just" eaLnBrk="1" hangingPunct="1">
              <a:lnSpc>
                <a:spcPct val="150000"/>
              </a:lnSpc>
              <a:buFont typeface="Garamond" pitchFamily="18" charset="0"/>
              <a:buAutoNum type="arabicPeriod"/>
            </a:pPr>
            <a:r>
              <a:rPr lang="ru-RU" altLang="ru-RU" sz="2000" b="1">
                <a:solidFill>
                  <a:srgbClr val="002060"/>
                </a:solidFill>
              </a:rPr>
              <a:t> От чувства зависти </a:t>
            </a:r>
          </a:p>
          <a:p>
            <a:pPr eaLnBrk="1" hangingPunct="1"/>
            <a:endParaRPr lang="ru-RU" altLang="ru-RU"/>
          </a:p>
        </p:txBody>
      </p:sp>
      <p:pic>
        <p:nvPicPr>
          <p:cNvPr id="63491" name="Picture 3"/>
          <p:cNvPicPr>
            <a:picLocks noChangeAspect="1" noChangeArrowheads="1"/>
          </p:cNvPicPr>
          <p:nvPr/>
        </p:nvPicPr>
        <p:blipFill>
          <a:blip r:embed="rId2" cstate="print"/>
          <a:srcRect l="5007" t="18891" r="4875" b="12797"/>
          <a:stretch>
            <a:fillRect/>
          </a:stretch>
        </p:blipFill>
        <p:spPr bwMode="auto">
          <a:xfrm>
            <a:off x="2627784" y="3987062"/>
            <a:ext cx="6264696" cy="26102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="" xmlns:p14="http://schemas.microsoft.com/office/powerpoint/2010/main" val="1262009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80981" b="7011"/>
          <a:stretch/>
        </p:blipFill>
        <p:spPr bwMode="auto">
          <a:xfrm>
            <a:off x="5220072" y="5856512"/>
            <a:ext cx="3542681" cy="85084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290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t="3758" b="79399"/>
          <a:stretch/>
        </p:blipFill>
        <p:spPr bwMode="auto">
          <a:xfrm>
            <a:off x="148845" y="123323"/>
            <a:ext cx="3415044" cy="1193443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2" t="24975" r="7679" b="25585"/>
          <a:stretch/>
        </p:blipFill>
        <p:spPr bwMode="auto">
          <a:xfrm>
            <a:off x="2843808" y="1268760"/>
            <a:ext cx="4176464" cy="4628317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="" xmlns:p14="http://schemas.microsoft.com/office/powerpoint/2010/main" val="271386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Психологический тест что вы первым увидели на картинке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072" t="24975" r="7679" b="25585"/>
          <a:stretch/>
        </p:blipFill>
        <p:spPr bwMode="auto">
          <a:xfrm>
            <a:off x="179512" y="1028733"/>
            <a:ext cx="4176464" cy="484434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283968" y="260648"/>
            <a:ext cx="4860032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Закат</a:t>
            </a:r>
            <a:r>
              <a:rPr lang="ru-RU" sz="2400" dirty="0">
                <a:solidFill>
                  <a:srgbClr val="002060"/>
                </a:solidFill>
              </a:rPr>
              <a:t> видят оптимисты и романтики. Вы обладаете тонким художественным вкусом и замечаете даже малейшие мелочи. Внимательность, любознательность, позитив – это ваши главные качества, которые определил тест</a:t>
            </a:r>
            <a:r>
              <a:rPr lang="ru-RU" sz="2400" dirty="0" smtClean="0">
                <a:solidFill>
                  <a:srgbClr val="002060"/>
                </a:solidFill>
              </a:rPr>
              <a:t>.</a:t>
            </a:r>
          </a:p>
          <a:p>
            <a:pPr algn="ctr" fontAlgn="base"/>
            <a:endParaRPr lang="ru-RU" sz="2400" dirty="0">
              <a:solidFill>
                <a:srgbClr val="002060"/>
              </a:solidFill>
            </a:endParaRPr>
          </a:p>
          <a:p>
            <a:pPr algn="ctr" fontAlgn="base"/>
            <a:r>
              <a:rPr lang="ru-RU" sz="2400" b="1" dirty="0" smtClean="0">
                <a:solidFill>
                  <a:srgbClr val="002060"/>
                </a:solidFill>
              </a:rPr>
              <a:t>Яйцо</a:t>
            </a:r>
            <a:r>
              <a:rPr lang="ru-RU" sz="2400" dirty="0">
                <a:solidFill>
                  <a:srgbClr val="002060"/>
                </a:solidFill>
              </a:rPr>
              <a:t> чаще замечают уверенные в себе и целеустремленные личности. Таких людей часто называют прагматиками или реалистами. Они обладают хорошей памятью, высокой концентрацией внимания и аналитическим складом ума.</a:t>
            </a:r>
          </a:p>
        </p:txBody>
      </p:sp>
    </p:spTree>
    <p:extLst>
      <p:ext uri="{BB962C8B-B14F-4D97-AF65-F5344CB8AC3E}">
        <p14:creationId xmlns="" xmlns:p14="http://schemas.microsoft.com/office/powerpoint/2010/main" val="2395691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750</TotalTime>
  <Words>4360</Words>
  <Application>Microsoft Office PowerPoint</Application>
  <PresentationFormat>Экран (4:3)</PresentationFormat>
  <Paragraphs>525</Paragraphs>
  <Slides>111</Slides>
  <Notes>6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111</vt:i4>
      </vt:variant>
    </vt:vector>
  </HeadingPairs>
  <TitlesOfParts>
    <vt:vector size="113" baseType="lpstr">
      <vt:lpstr>Тема Office</vt:lpstr>
      <vt:lpstr>Диаграмма</vt:lpstr>
      <vt:lpstr>Психологическая составляющая профилактической работы в аспекте профилактики деструктивных проявлений среди молодежи</vt:lpstr>
      <vt:lpstr>Слайд 2</vt:lpstr>
      <vt:lpstr>Слайд 3</vt:lpstr>
      <vt:lpstr>Слайд 4</vt:lpstr>
      <vt:lpstr>Слайд 5</vt:lpstr>
      <vt:lpstr>Структурные элементы</vt:lpstr>
      <vt:lpstr>Слайд 7</vt:lpstr>
      <vt:lpstr>Слайд 8</vt:lpstr>
      <vt:lpstr>Слайд 9</vt:lpstr>
      <vt:lpstr>Слайд 10</vt:lpstr>
      <vt:lpstr>Слайд 11</vt:lpstr>
      <vt:lpstr>Возраст обслуживаемого населения Основной контингент Дислокация психологов   Функционал психологов ведомственных психологических служб Основная цель профессиональной деятельности Направления деятельности  Основные виды деятельности  </vt:lpstr>
      <vt:lpstr>Слайд 13</vt:lpstr>
      <vt:lpstr>Био-психо-социо-духовная парадигма                                выделяет и соединяет  4 вида основных потребностей человека,  с нормативным принципом иерархии их масштабов  </vt:lpstr>
      <vt:lpstr>Слайд 15</vt:lpstr>
      <vt:lpstr>Слайд 16</vt:lpstr>
      <vt:lpstr>Слайд 17</vt:lpstr>
      <vt:lpstr>Био-психо-социо-духовный подход  в контексте профилактики ОФП</vt:lpstr>
      <vt:lpstr> Потенциал био-психо-социо-духовной парадигмы представлений о мире и о себе  </vt:lpstr>
      <vt:lpstr>Потенциал БПСД парадигмы </vt:lpstr>
      <vt:lpstr>Основные направления деятельности в сфере профилактики девиантного поведения у обучающихся</vt:lpstr>
      <vt:lpstr>Слайд 22</vt:lpstr>
      <vt:lpstr>Базовая литература</vt:lpstr>
      <vt:lpstr>Слайд 24</vt:lpstr>
      <vt:lpstr>Слайд 25</vt:lpstr>
      <vt:lpstr>Слайд 26</vt:lpstr>
      <vt:lpstr>Слайд 27</vt:lpstr>
      <vt:lpstr>Слайд 28</vt:lpstr>
      <vt:lpstr>Слайд 29</vt:lpstr>
      <vt:lpstr>Слайд 30</vt:lpstr>
      <vt:lpstr>Перспективы развития профилактического направления</vt:lpstr>
      <vt:lpstr>Слайд 32</vt:lpstr>
      <vt:lpstr>Слайд 33</vt:lpstr>
      <vt:lpstr>   </vt:lpstr>
      <vt:lpstr>Слайд 35</vt:lpstr>
      <vt:lpstr>Слайд 36</vt:lpstr>
      <vt:lpstr>Слайд 37</vt:lpstr>
      <vt:lpstr>Слайд 38</vt:lpstr>
      <vt:lpstr>Слайд 39</vt:lpstr>
      <vt:lpstr>Слайд 40</vt:lpstr>
      <vt:lpstr>Слайд 41</vt:lpstr>
      <vt:lpstr>Слайд 42</vt:lpstr>
      <vt:lpstr>Особо значимые факторы</vt:lpstr>
      <vt:lpstr>Особо значимые факторы</vt:lpstr>
      <vt:lpstr>Причины появления форм отклоняющегося поведения: </vt:lpstr>
      <vt:lpstr>Признаки ведения деструктивного психологического воздействия на ребенка </vt:lpstr>
      <vt:lpstr>Признаки ведения деструктивного психологического воздействия на ребенка </vt:lpstr>
      <vt:lpstr>Признаки ведения деструктивного психологического воздействия на ребенка </vt:lpstr>
      <vt:lpstr>Признаки ведения деструктивного психологического воздействия на ребенка </vt:lpstr>
      <vt:lpstr>Признаки ведения деструктивного психологического воздействия на ребенка </vt:lpstr>
      <vt:lpstr>Группы людей, в отношении которых навязывание идеологии терроризма и религиозного экстремизма наиболее вероятно</vt:lpstr>
      <vt:lpstr>Фактор предрасположенности стать потерпевшим от деятельности деструктивных и экстремистских организаций -  особенность отношения человека с внешним миром</vt:lpstr>
      <vt:lpstr>Слайд 53</vt:lpstr>
      <vt:lpstr>Слайд 54</vt:lpstr>
      <vt:lpstr>Психологическая структура личности  концепция К.К. Платонова</vt:lpstr>
      <vt:lpstr>Агрессивность</vt:lpstr>
      <vt:lpstr>   </vt:lpstr>
      <vt:lpstr>Психика – форма отражения реальности</vt:lpstr>
      <vt:lpstr>Слайд 59</vt:lpstr>
      <vt:lpstr>Особенности возрастной психологии ЦНС</vt:lpstr>
      <vt:lpstr>Слайд 61</vt:lpstr>
      <vt:lpstr>Слайд 62</vt:lpstr>
      <vt:lpstr>Слайд 63</vt:lpstr>
      <vt:lpstr>Слайд 64</vt:lpstr>
      <vt:lpstr>Типы кризисных ситуаций</vt:lpstr>
      <vt:lpstr>Слайд 66</vt:lpstr>
      <vt:lpstr>Слайд 67</vt:lpstr>
      <vt:lpstr>Слайд 68</vt:lpstr>
      <vt:lpstr>Способы преодоления кризиса</vt:lpstr>
      <vt:lpstr>Слайд 70</vt:lpstr>
      <vt:lpstr>В чем заключается значимость информационных воздействий? </vt:lpstr>
      <vt:lpstr>Определение технологий информационной войны и ее результатов</vt:lpstr>
      <vt:lpstr>Слайд 73</vt:lpstr>
      <vt:lpstr>Слайд 74</vt:lpstr>
      <vt:lpstr>Слайд 75</vt:lpstr>
      <vt:lpstr>Слайд 76</vt:lpstr>
      <vt:lpstr>Информационными воздействиями можно активизировать разные отделы и функции мозга</vt:lpstr>
      <vt:lpstr>Слайд 78</vt:lpstr>
      <vt:lpstr>Слайд 79</vt:lpstr>
      <vt:lpstr>Эффективные методы</vt:lpstr>
      <vt:lpstr>необходимо твёрдо сформировать ряд убеждений</vt:lpstr>
      <vt:lpstr>Слайд 82</vt:lpstr>
      <vt:lpstr>Слайд 83</vt:lpstr>
      <vt:lpstr>Слайд 84</vt:lpstr>
      <vt:lpstr>Слайд 85</vt:lpstr>
      <vt:lpstr>Слайд 86</vt:lpstr>
      <vt:lpstr>Слайд 87</vt:lpstr>
      <vt:lpstr>Слайд 88</vt:lpstr>
      <vt:lpstr>Слайд 89</vt:lpstr>
      <vt:lpstr>Выводы…. </vt:lpstr>
      <vt:lpstr>Слайд 91</vt:lpstr>
      <vt:lpstr>Кто Я?</vt:lpstr>
      <vt:lpstr>Слайд 93</vt:lpstr>
      <vt:lpstr>Слайд 94</vt:lpstr>
      <vt:lpstr>Слайд 95</vt:lpstr>
      <vt:lpstr>Слайд 96</vt:lpstr>
      <vt:lpstr>Слайд 97</vt:lpstr>
      <vt:lpstr>Слайд 98</vt:lpstr>
      <vt:lpstr>Слайд 99</vt:lpstr>
      <vt:lpstr>Слайд 100</vt:lpstr>
      <vt:lpstr>Слайд 101</vt:lpstr>
      <vt:lpstr>Слайд 102</vt:lpstr>
      <vt:lpstr>Слайд 103</vt:lpstr>
      <vt:lpstr>Слайд 104</vt:lpstr>
      <vt:lpstr>Слайд 105</vt:lpstr>
      <vt:lpstr>Компетенции руководителей образовательных организаций в сфере профилактики терроризма</vt:lpstr>
      <vt:lpstr>Компетенции  педагогов среднего и старшего звена общеобразовательных организаций в сфере профилактики терроризма</vt:lpstr>
      <vt:lpstr>Компетенции педагогов-психологов образовательных организаций в сфере профилактики терроризма</vt:lpstr>
      <vt:lpstr>   </vt:lpstr>
      <vt:lpstr>Слайд 110</vt:lpstr>
      <vt:lpstr>Слайд 111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Вера</dc:creator>
  <cp:lastModifiedBy>Комп</cp:lastModifiedBy>
  <cp:revision>90</cp:revision>
  <dcterms:created xsi:type="dcterms:W3CDTF">2017-08-05T11:35:18Z</dcterms:created>
  <dcterms:modified xsi:type="dcterms:W3CDTF">2023-04-26T10:02:28Z</dcterms:modified>
</cp:coreProperties>
</file>